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5"/>
  </p:notesMasterIdLst>
  <p:sldIdLst>
    <p:sldId id="256" r:id="rId3"/>
    <p:sldId id="257" r:id="rId4"/>
    <p:sldId id="258" r:id="rId5"/>
    <p:sldId id="259" r:id="rId6"/>
    <p:sldId id="260" r:id="rId7"/>
    <p:sldId id="261" r:id="rId8"/>
    <p:sldId id="262" r:id="rId9"/>
    <p:sldId id="295" r:id="rId10"/>
    <p:sldId id="296"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97" r:id="rId30"/>
    <p:sldId id="284" r:id="rId31"/>
    <p:sldId id="285" r:id="rId32"/>
    <p:sldId id="286" r:id="rId33"/>
    <p:sldId id="287"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Open Sans" panose="020B0606030504020204" pitchFamily="34" charset="0"/>
      <p:regular r:id="rId40"/>
      <p:bold r:id="rId41"/>
      <p:italic r:id="rId42"/>
      <p:boldItalic r:id="rId43"/>
    </p:embeddedFont>
    <p:embeddedFont>
      <p:font typeface="Open Sans SemiBold" panose="020B0706030804020204" pitchFamily="34" charset="0"/>
      <p:regular r:id="rId44"/>
      <p:bold r:id="rId45"/>
      <p:italic r:id="rId46"/>
      <p:boldItalic r:id="rId47"/>
    </p:embeddedFont>
    <p:embeddedFont>
      <p:font typeface="Source Sans Pro" panose="020B0503030403020204" pitchFamily="34" charset="0"/>
      <p:regular r:id="rId48"/>
      <p:bold r:id="rId49"/>
      <p:italic r:id="rId50"/>
      <p:boldItalic r:id="rId51"/>
    </p:embeddedFont>
    <p:embeddedFont>
      <p:font typeface="Source Sans Pro Light" panose="020B0403030403020204" pitchFamily="34" charset="0"/>
      <p:regular r:id="rId52"/>
      <p:bold r:id="rId53"/>
      <p:italic r:id="rId54"/>
      <p:boldItalic r:id="rId55"/>
    </p:embeddedFont>
    <p:embeddedFont>
      <p:font typeface="Source Sans Pro SemiBold" panose="020B060303040302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gT3V3cmi7eoZozyxnyedSEDJtKe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4E36A3-52B6-4ED5-A330-7F421A5BB05E}">
  <a:tblStyle styleId="{894E36A3-52B6-4ED5-A330-7F421A5BB05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759" autoAdjust="0"/>
  </p:normalViewPr>
  <p:slideViewPr>
    <p:cSldViewPr snapToGrid="0">
      <p:cViewPr varScale="1">
        <p:scale>
          <a:sx n="65" d="100"/>
          <a:sy n="65" d="100"/>
        </p:scale>
        <p:origin x="12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67"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font" Target="fonts/font19.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7b064de3d2_0_2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7b064de3d2_0_2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Prior work used exemplar response tokens directly</a:t>
            </a:r>
          </a:p>
          <a:p>
            <a:pPr marL="0" lvl="0" indent="0" algn="l" rtl="0">
              <a:spcBef>
                <a:spcPts val="0"/>
              </a:spcBef>
              <a:spcAft>
                <a:spcPts val="0"/>
              </a:spcAft>
              <a:buNone/>
            </a:pPr>
            <a:r>
              <a:rPr lang="en-US" dirty="0"/>
              <a:t>But the model often copy irrelevant tokens from the exemplar response,</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Or,, they learned to ignore the exemplar entirely, especially in cases where exemplars used during training do not match the gold response.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To generate coherent responses that preserve exemplar goals,...</a:t>
            </a:r>
            <a:endParaRPr dirty="0"/>
          </a:p>
        </p:txBody>
      </p:sp>
      <p:sp>
        <p:nvSpPr>
          <p:cNvPr id="341" name="Google Shape;341;g7b064de3d2_0_2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d62ba58276_0_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d62ba58276_0_2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control dialogue generation using the semantic structure of an exemplar response.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Specifically, we represent the exemplar response in terms of its semantic frames.</a:t>
            </a:r>
            <a:endParaRPr dirty="0"/>
          </a:p>
        </p:txBody>
      </p:sp>
      <p:sp>
        <p:nvSpPr>
          <p:cNvPr id="381" name="Google Shape;381;gd62ba58276_0_2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d62ba58276_0_2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d62ba58276_0_2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Our model, EDGE, then conditions response generation on the </a:t>
            </a:r>
            <a:endParaRPr dirty="0"/>
          </a:p>
        </p:txBody>
      </p:sp>
      <p:sp>
        <p:nvSpPr>
          <p:cNvPr id="392" name="Google Shape;392;gd62ba58276_0_2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d62ba58276_0_3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d62ba58276_0_3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on the *semantic frames* of the exemplar response rather than its tokens.</a:t>
            </a:r>
            <a:endParaRPr dirty="0"/>
          </a:p>
        </p:txBody>
      </p:sp>
      <p:sp>
        <p:nvSpPr>
          <p:cNvPr id="415" name="Google Shape;415;gd62ba58276_0_3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7b064de3d2_0_5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sz="1500" dirty="0"/>
              <a:t>Semantic frames are useful as they provide a higher-level representation of individual tokens by describing the token’s category. </a:t>
            </a:r>
            <a:endParaRPr sz="1500" dirty="0"/>
          </a:p>
          <a:p>
            <a:pPr marL="0" lvl="0" indent="0" algn="l" rtl="0">
              <a:lnSpc>
                <a:spcPct val="90000"/>
              </a:lnSpc>
              <a:spcBef>
                <a:spcPts val="0"/>
              </a:spcBef>
              <a:spcAft>
                <a:spcPts val="0"/>
              </a:spcAft>
              <a:buClr>
                <a:schemeClr val="dk1"/>
              </a:buClr>
              <a:buSzPts val="1100"/>
              <a:buFont typeface="Arial"/>
              <a:buNone/>
            </a:pPr>
            <a:endParaRPr sz="1500" dirty="0"/>
          </a:p>
          <a:p>
            <a:pPr marL="0" lvl="0" indent="0" algn="l" rtl="0">
              <a:lnSpc>
                <a:spcPct val="90000"/>
              </a:lnSpc>
              <a:spcBef>
                <a:spcPts val="0"/>
              </a:spcBef>
              <a:spcAft>
                <a:spcPts val="0"/>
              </a:spcAft>
              <a:buClr>
                <a:schemeClr val="dk1"/>
              </a:buClr>
              <a:buSzPts val="1100"/>
              <a:buFont typeface="Arial"/>
              <a:buNone/>
            </a:pPr>
            <a:endParaRPr sz="1500" dirty="0"/>
          </a:p>
          <a:p>
            <a:pPr marL="0" lvl="0" indent="0" algn="l" rtl="0">
              <a:lnSpc>
                <a:spcPct val="90000"/>
              </a:lnSpc>
              <a:spcBef>
                <a:spcPts val="0"/>
              </a:spcBef>
              <a:spcAft>
                <a:spcPts val="0"/>
              </a:spcAft>
              <a:buClr>
                <a:schemeClr val="dk1"/>
              </a:buClr>
              <a:buSzPts val="1100"/>
              <a:buFont typeface="Arial"/>
              <a:buNone/>
            </a:pPr>
            <a:endParaRPr sz="1500" dirty="0"/>
          </a:p>
          <a:p>
            <a:pPr marL="0" lvl="0" indent="0" algn="l" rtl="0">
              <a:lnSpc>
                <a:spcPct val="90000"/>
              </a:lnSpc>
              <a:spcBef>
                <a:spcPts val="0"/>
              </a:spcBef>
              <a:spcAft>
                <a:spcPts val="0"/>
              </a:spcAft>
              <a:buClr>
                <a:schemeClr val="dk1"/>
              </a:buClr>
              <a:buSzPts val="2400"/>
              <a:buFont typeface="Arial"/>
              <a:buNone/>
            </a:pPr>
            <a:endParaRPr sz="1500" dirty="0"/>
          </a:p>
        </p:txBody>
      </p:sp>
      <p:sp>
        <p:nvSpPr>
          <p:cNvPr id="437" name="Google Shape;437;g7b064de3d2_0_5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d62ba58276_0_5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sz="1500" dirty="0"/>
              <a:t>For example, we represent “excited” as its semantic frame “</a:t>
            </a:r>
            <a:r>
              <a:rPr lang="en-US" sz="1500" dirty="0" err="1"/>
              <a:t>emotion_directed</a:t>
            </a:r>
            <a:r>
              <a:rPr lang="en-US" sz="1500" dirty="0"/>
              <a:t>”. The semantic frames are useful</a:t>
            </a:r>
            <a:endParaRPr sz="1500" dirty="0"/>
          </a:p>
          <a:p>
            <a:pPr marL="0" lvl="0" indent="0" algn="l" rtl="0">
              <a:lnSpc>
                <a:spcPct val="90000"/>
              </a:lnSpc>
              <a:spcBef>
                <a:spcPts val="0"/>
              </a:spcBef>
              <a:spcAft>
                <a:spcPts val="0"/>
              </a:spcAft>
              <a:buClr>
                <a:schemeClr val="dk1"/>
              </a:buClr>
              <a:buSzPts val="1100"/>
              <a:buFont typeface="Arial"/>
              <a:buNone/>
            </a:pPr>
            <a:endParaRPr sz="1500" dirty="0"/>
          </a:p>
          <a:p>
            <a:pPr marL="0" lvl="0" indent="0" algn="l" rtl="0">
              <a:lnSpc>
                <a:spcPct val="90000"/>
              </a:lnSpc>
              <a:spcBef>
                <a:spcPts val="0"/>
              </a:spcBef>
              <a:spcAft>
                <a:spcPts val="0"/>
              </a:spcAft>
              <a:buClr>
                <a:schemeClr val="dk1"/>
              </a:buClr>
              <a:buSzPts val="2400"/>
              <a:buFont typeface="Arial"/>
              <a:buNone/>
            </a:pPr>
            <a:endParaRPr sz="1500" dirty="0"/>
          </a:p>
        </p:txBody>
      </p:sp>
      <p:sp>
        <p:nvSpPr>
          <p:cNvPr id="480" name="Google Shape;480;gd62ba58276_0_5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d62ba58276_0_5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sz="1500" dirty="0"/>
              <a:t>because each frame corresponds to many possible variations that could replace a token depending on the dialogue context. </a:t>
            </a:r>
            <a:endParaRPr sz="1500" dirty="0"/>
          </a:p>
          <a:p>
            <a:pPr marL="0" lvl="0" indent="0" algn="l" rtl="0">
              <a:lnSpc>
                <a:spcPct val="90000"/>
              </a:lnSpc>
              <a:spcBef>
                <a:spcPts val="0"/>
              </a:spcBef>
              <a:spcAft>
                <a:spcPts val="0"/>
              </a:spcAft>
              <a:buClr>
                <a:schemeClr val="dk1"/>
              </a:buClr>
              <a:buSzPts val="1100"/>
              <a:buFont typeface="Arial"/>
              <a:buNone/>
            </a:pPr>
            <a:endParaRPr sz="1500" dirty="0"/>
          </a:p>
          <a:p>
            <a:pPr marL="0" lvl="0" indent="0" algn="l" rtl="0">
              <a:lnSpc>
                <a:spcPct val="90000"/>
              </a:lnSpc>
              <a:spcBef>
                <a:spcPts val="0"/>
              </a:spcBef>
              <a:spcAft>
                <a:spcPts val="0"/>
              </a:spcAft>
              <a:buClr>
                <a:schemeClr val="dk1"/>
              </a:buClr>
              <a:buSzPts val="2400"/>
              <a:buFont typeface="Arial"/>
              <a:buNone/>
            </a:pPr>
            <a:endParaRPr sz="1500" dirty="0"/>
          </a:p>
        </p:txBody>
      </p:sp>
      <p:sp>
        <p:nvSpPr>
          <p:cNvPr id="522" name="Google Shape;522;gd62ba58276_0_5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d62ba58276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gd62ba58276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solidFill>
                  <a:srgbClr val="000000"/>
                </a:solidFill>
                <a:latin typeface="Arial"/>
                <a:ea typeface="Arial"/>
                <a:cs typeface="Arial"/>
                <a:sym typeface="Arial"/>
              </a:rPr>
              <a:t>Using the semantic frames of the exemplar, along with the dialogue context, EDGE can generate a variety of *coherent* responses that still *preserve exemplar goals*. </a:t>
            </a:r>
            <a:endParaRPr dirty="0">
              <a:solidFill>
                <a:srgbClr val="000000"/>
              </a:solidFill>
              <a:latin typeface="Arial"/>
              <a:ea typeface="Arial"/>
              <a:cs typeface="Arial"/>
              <a:sym typeface="Arial"/>
            </a:endParaRPr>
          </a:p>
          <a:p>
            <a:pPr marL="0" lvl="0" indent="0" algn="l" rtl="0">
              <a:spcBef>
                <a:spcPts val="0"/>
              </a:spcBef>
              <a:spcAft>
                <a:spcPts val="0"/>
              </a:spcAft>
              <a:buNone/>
            </a:pPr>
            <a:endParaRPr lang="en-US"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000000"/>
                </a:solidFill>
                <a:latin typeface="Arial"/>
                <a:ea typeface="Arial"/>
                <a:cs typeface="Arial"/>
                <a:sym typeface="Arial"/>
              </a:rPr>
              <a:t>In this example on the slides, For the context “I started eating vegan food”, the exemplar response selected is “</a:t>
            </a:r>
            <a:r>
              <a:rPr lang="en-US" sz="1200" dirty="0">
                <a:highlight>
                  <a:srgbClr val="F4CCCC"/>
                </a:highlight>
                <a:latin typeface="Source Sans Pro"/>
                <a:ea typeface="Source Sans Pro"/>
                <a:cs typeface="Source Sans Pro"/>
                <a:sym typeface="Source Sans Pro"/>
              </a:rPr>
              <a:t>Eggs</a:t>
            </a:r>
            <a:r>
              <a:rPr lang="en-US" sz="1200" dirty="0">
                <a:latin typeface="Source Sans Pro"/>
                <a:ea typeface="Source Sans Pro"/>
                <a:cs typeface="Source Sans Pro"/>
                <a:sym typeface="Source Sans Pro"/>
              </a:rPr>
              <a:t> are </a:t>
            </a:r>
            <a:r>
              <a:rPr lang="en-US" sz="1200" dirty="0">
                <a:highlight>
                  <a:srgbClr val="FCE5CD"/>
                </a:highlight>
                <a:latin typeface="Source Sans Pro"/>
                <a:ea typeface="Source Sans Pro"/>
                <a:cs typeface="Source Sans Pro"/>
                <a:sym typeface="Source Sans Pro"/>
              </a:rPr>
              <a:t>beneficial </a:t>
            </a:r>
            <a:r>
              <a:rPr lang="en-US" sz="1200" dirty="0">
                <a:latin typeface="Source Sans Pro"/>
                <a:ea typeface="Source Sans Pro"/>
                <a:cs typeface="Source Sans Pro"/>
                <a:sym typeface="Source Sans Pro"/>
              </a:rPr>
              <a:t>for your </a:t>
            </a:r>
            <a:r>
              <a:rPr lang="en-US" sz="1200" dirty="0">
                <a:highlight>
                  <a:srgbClr val="FFF2CC"/>
                </a:highlight>
                <a:latin typeface="Source Sans Pro"/>
                <a:ea typeface="Source Sans Pro"/>
                <a:cs typeface="Source Sans Pro"/>
                <a:sym typeface="Source Sans Pro"/>
              </a:rPr>
              <a:t>body</a:t>
            </a:r>
            <a:r>
              <a:rPr lang="en-US" sz="1200" dirty="0">
                <a:latin typeface="Source Sans Pro"/>
                <a:ea typeface="Source Sans Pro"/>
                <a:cs typeface="Source Sans Pro"/>
                <a:sym typeface="Source Sans Pro"/>
              </a:rPr>
              <a:t>.</a:t>
            </a:r>
            <a:r>
              <a:rPr lang="en-US" dirty="0">
                <a:solidFill>
                  <a:srgbClr val="000000"/>
                </a:solidFill>
                <a:latin typeface="Arial"/>
                <a:ea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000000"/>
                </a:solidFill>
                <a:latin typeface="Arial"/>
                <a:ea typeface="Arial"/>
                <a:cs typeface="Arial"/>
                <a:sym typeface="Arial"/>
              </a:rPr>
              <a:t> EDGE, first extracts the frames “</a:t>
            </a:r>
            <a:r>
              <a:rPr lang="en-US" sz="1200" dirty="0">
                <a:highlight>
                  <a:srgbClr val="F4CCCC"/>
                </a:highlight>
                <a:latin typeface="Source Sans Pro"/>
                <a:ea typeface="Source Sans Pro"/>
                <a:cs typeface="Source Sans Pro"/>
                <a:sym typeface="Source Sans Pro"/>
              </a:rPr>
              <a:t>food</a:t>
            </a:r>
            <a:r>
              <a:rPr lang="en-US" sz="1200" dirty="0">
                <a:latin typeface="Source Sans Pro"/>
                <a:ea typeface="Source Sans Pro"/>
                <a:cs typeface="Source Sans Pro"/>
                <a:sym typeface="Source Sans Pro"/>
              </a:rPr>
              <a:t> </a:t>
            </a:r>
            <a:r>
              <a:rPr lang="en-US" sz="1200" dirty="0">
                <a:highlight>
                  <a:srgbClr val="FCE5CD"/>
                </a:highlight>
                <a:latin typeface="Source Sans Pro"/>
                <a:ea typeface="Source Sans Pro"/>
                <a:cs typeface="Source Sans Pro"/>
                <a:sym typeface="Source Sans Pro"/>
              </a:rPr>
              <a:t>usefulness</a:t>
            </a:r>
            <a:r>
              <a:rPr lang="en-US" sz="1200" dirty="0">
                <a:highlight>
                  <a:schemeClr val="lt1"/>
                </a:highlight>
                <a:latin typeface="Source Sans Pro"/>
                <a:ea typeface="Source Sans Pro"/>
                <a:cs typeface="Source Sans Pro"/>
                <a:sym typeface="Source Sans Pro"/>
              </a:rPr>
              <a:t> </a:t>
            </a:r>
            <a:r>
              <a:rPr lang="en-US" sz="1200" dirty="0">
                <a:highlight>
                  <a:srgbClr val="FFF2CC"/>
                </a:highlight>
                <a:latin typeface="Source Sans Pro"/>
                <a:ea typeface="Source Sans Pro"/>
                <a:cs typeface="Source Sans Pro"/>
                <a:sym typeface="Source Sans Pro"/>
              </a:rPr>
              <a:t>body-parts</a:t>
            </a:r>
            <a:r>
              <a:rPr lang="en-US" sz="1200" dirty="0">
                <a:latin typeface="Source Sans Pro"/>
                <a:ea typeface="Source Sans Pro"/>
                <a:cs typeface="Source Sans Pro"/>
                <a:sym typeface="Source Sans Pro"/>
              </a:rPr>
              <a:t> </a:t>
            </a:r>
            <a:r>
              <a:rPr lang="en-US" dirty="0">
                <a:solidFill>
                  <a:srgbClr val="000000"/>
                </a:solidFill>
                <a:latin typeface="Arial"/>
                <a:ea typeface="Arial"/>
                <a:cs typeface="Arial"/>
                <a:sym typeface="Arial"/>
              </a:rPr>
              <a:t>” from the exemplar, and then conditions on them to generate context coherent responses such as </a:t>
            </a:r>
            <a:r>
              <a:rPr lang="en-US" sz="1200" dirty="0">
                <a:latin typeface="Source Sans Pro"/>
                <a:ea typeface="Source Sans Pro"/>
                <a:cs typeface="Source Sans Pro"/>
                <a:sym typeface="Source Sans Pro"/>
              </a:rPr>
              <a:t>Vegan food can be good for your health. Vegetables can do wonders for your body And Vegan food is very healthy.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Source Sans Pro"/>
                <a:ea typeface="Source Sans Pro"/>
                <a:cs typeface="Source Sans Pro"/>
                <a:sym typeface="Source Sans Pro"/>
              </a:rPr>
              <a:t>As you can see, edge abstracts out specific details from the exemplar, and yet generates coherent and also semantics preserving responses.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latin typeface="Source Sans Pro"/>
              <a:ea typeface="Source Sans Pro"/>
              <a:cs typeface="Source Sans Pro"/>
              <a:sym typeface="Source Sans Pr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latin typeface="Source Sans Pro"/>
              <a:ea typeface="Source Sans Pro"/>
              <a:cs typeface="Source Sans Pro"/>
              <a:sym typeface="Source Sans Pr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000000"/>
                </a:solidFill>
                <a:latin typeface="Arial"/>
                <a:ea typeface="Arial"/>
                <a:cs typeface="Arial"/>
                <a:sym typeface="Arial"/>
              </a:rPr>
              <a:t>, </a:t>
            </a:r>
            <a:endParaRPr dirty="0">
              <a:solidFill>
                <a:srgbClr val="000000"/>
              </a:solidFill>
              <a:latin typeface="Arial"/>
              <a:ea typeface="Arial"/>
              <a:cs typeface="Arial"/>
              <a:sym typeface="Arial"/>
            </a:endParaRPr>
          </a:p>
        </p:txBody>
      </p:sp>
      <p:sp>
        <p:nvSpPr>
          <p:cNvPr id="578" name="Google Shape;578;gd62ba58276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d62ba58276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gd62ba58276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dirty="0"/>
              <a:t>We built EDGE by starting with the GPT-2 architecture. During training, we provide the model with  a sequence of the dialogue context tokens, gold response frames, and the gold response tokens. </a:t>
            </a:r>
          </a:p>
          <a:p>
            <a:pPr marL="0" lvl="0" indent="0" algn="l" rtl="0">
              <a:spcBef>
                <a:spcPts val="0"/>
              </a:spcBef>
              <a:spcAft>
                <a:spcPts val="0"/>
              </a:spcAft>
              <a:buSzPts val="1100"/>
              <a:buNone/>
            </a:pPr>
            <a:r>
              <a:rPr lang="en-US" dirty="0"/>
              <a:t>By feeding this sequence to the language model during training, the model learns that the response should be coherent to the context and follow the semantic frames from the exemplar.</a:t>
            </a:r>
          </a:p>
          <a:p>
            <a:pPr marL="0" lvl="0" indent="0" algn="l" rtl="0">
              <a:spcBef>
                <a:spcPts val="0"/>
              </a:spcBef>
              <a:spcAft>
                <a:spcPts val="0"/>
              </a:spcAft>
              <a:buSzPts val="1100"/>
              <a:buNone/>
            </a:pPr>
            <a:r>
              <a:rPr lang="en-US" dirty="0"/>
              <a:t>During testing, we feed the dialogue context tokens, and this time feed the exemplar response frames instead of gold response frames, so that the model generates a response that follows the context and the exemplar.</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spcBef>
                <a:spcPts val="0"/>
              </a:spcBef>
              <a:spcAft>
                <a:spcPts val="0"/>
              </a:spcAft>
              <a:buNone/>
            </a:pPr>
            <a:endParaRPr dirty="0"/>
          </a:p>
        </p:txBody>
      </p:sp>
      <p:sp>
        <p:nvSpPr>
          <p:cNvPr id="608" name="Google Shape;608;gd62ba58276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dirty="0">
                <a:solidFill>
                  <a:srgbClr val="000000"/>
                </a:solidFill>
                <a:latin typeface="Arial"/>
                <a:ea typeface="Arial"/>
                <a:cs typeface="Arial"/>
                <a:sym typeface="Arial"/>
              </a:rPr>
              <a:t>To make EDGE more robust to errors in semantic frame extraction, and irrelevant exemplars, during training we randomly: (1) drop 15% of frames, (2) shuffle frames with a probability of 0.1, and (3) add frames at random with a probability of 0.15</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625" name="Google Shape;62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b064de3d2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7b064de3d2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g7b064de3d2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evaluated EDGE in an open-domain setting, and a topic specific-setting where the goal is to defend against scam emails. </a:t>
            </a:r>
            <a:endParaRPr dirty="0"/>
          </a:p>
        </p:txBody>
      </p:sp>
      <p:sp>
        <p:nvSpPr>
          <p:cNvPr id="643" name="Google Shape;64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our experiments we compare our model with </a:t>
            </a:r>
            <a:r>
              <a:rPr lang="en-US" dirty="0" err="1"/>
              <a:t>polyencoder</a:t>
            </a:r>
            <a:r>
              <a:rPr lang="en-US" dirty="0"/>
              <a:t> model which is a pure retrieval baseline, </a:t>
            </a:r>
            <a:r>
              <a:rPr lang="en-US" dirty="0" err="1"/>
              <a:t>trasnfertransfo</a:t>
            </a:r>
            <a:r>
              <a:rPr lang="en-US" dirty="0"/>
              <a:t>, a gpt-2 based pure generative baseline, and state of the art exemplar baseline which conditions on tokens of exemplars. We also include some ablation models. GPT-2-Tokens baseline is an ablation of EDGE with same architecture but it conditions on exemplar tokens instead of frames. </a:t>
            </a:r>
            <a:endParaRPr dirty="0"/>
          </a:p>
        </p:txBody>
      </p:sp>
      <p:sp>
        <p:nvSpPr>
          <p:cNvPr id="652" name="Google Shape;65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perform both human and automatic evaluation. For automatic evaluation, we measure diversity using distinct metric and coherence using Maude which is an automatic metric. </a:t>
            </a:r>
          </a:p>
          <a:p>
            <a:pPr marL="0" lvl="0" indent="0" algn="l" rtl="0">
              <a:spcBef>
                <a:spcPts val="0"/>
              </a:spcBef>
              <a:spcAft>
                <a:spcPts val="0"/>
              </a:spcAft>
              <a:buNone/>
            </a:pPr>
            <a:r>
              <a:rPr lang="en-US" dirty="0"/>
              <a:t>Maude is trained using Noise Contrastive Estimation which uses large pre-trained language models to extract latent representations of utterances</a:t>
            </a:r>
          </a:p>
          <a:p>
            <a:pPr marL="0" lvl="0" indent="0" algn="l" rtl="0">
              <a:spcBef>
                <a:spcPts val="0"/>
              </a:spcBef>
              <a:spcAft>
                <a:spcPts val="0"/>
              </a:spcAft>
              <a:buNone/>
            </a:pPr>
            <a:r>
              <a:rPr lang="en-US" dirty="0"/>
              <a:t>For human evaluation we measure coherence, interestingness, fluency consistency and semantic similarity to exemplars</a:t>
            </a:r>
            <a:endParaRPr dirty="0"/>
          </a:p>
        </p:txBody>
      </p:sp>
      <p:sp>
        <p:nvSpPr>
          <p:cNvPr id="661" name="Google Shape;66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present the main results in this table:</a:t>
            </a:r>
            <a:endParaRPr dirty="0"/>
          </a:p>
          <a:p>
            <a:pPr marL="0" lvl="0" indent="0" algn="l" rtl="0">
              <a:lnSpc>
                <a:spcPct val="90000"/>
              </a:lnSpc>
              <a:spcBef>
                <a:spcPts val="1000"/>
              </a:spcBef>
              <a:spcAft>
                <a:spcPts val="0"/>
              </a:spcAft>
              <a:buClr>
                <a:schemeClr val="dk1"/>
              </a:buClr>
              <a:buSzPts val="1100"/>
              <a:buFont typeface="Arial"/>
              <a:buNone/>
            </a:pPr>
            <a:r>
              <a:rPr lang="en-US" dirty="0"/>
              <a:t>Our model significantly outperforms other models on human-rated metrics and performs well on automatic metrics. Its performance is specifically better on coherence and consistency. It also achieves high “uses semantics score which measures whether the response carries semantics from the exemplars”</a:t>
            </a:r>
            <a:endParaRPr dirty="0"/>
          </a:p>
          <a:p>
            <a:pPr marL="0" lvl="0" indent="0" algn="l" rtl="0">
              <a:lnSpc>
                <a:spcPct val="90000"/>
              </a:lnSpc>
              <a:spcBef>
                <a:spcPts val="1000"/>
              </a:spcBef>
              <a:spcAft>
                <a:spcPts val="0"/>
              </a:spcAft>
              <a:buClr>
                <a:schemeClr val="dk1"/>
              </a:buClr>
              <a:buSzPts val="1100"/>
              <a:buFont typeface="Arial"/>
              <a:buNone/>
            </a:pPr>
            <a:endParaRPr dirty="0"/>
          </a:p>
          <a:p>
            <a:pPr marL="0" lvl="0" indent="0" algn="l" rtl="0">
              <a:lnSpc>
                <a:spcPct val="90000"/>
              </a:lnSpc>
              <a:spcBef>
                <a:spcPts val="1000"/>
              </a:spcBef>
              <a:spcAft>
                <a:spcPts val="0"/>
              </a:spcAft>
              <a:buNone/>
            </a:pPr>
            <a:endParaRPr dirty="0"/>
          </a:p>
        </p:txBody>
      </p:sp>
      <p:sp>
        <p:nvSpPr>
          <p:cNvPr id="671" name="Google Shape;67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frame based baseline LSTM frame is better than its token based version LSTM-</a:t>
            </a:r>
            <a:r>
              <a:rPr lang="en-US" dirty="0" err="1"/>
              <a:t>TOkens</a:t>
            </a:r>
            <a:r>
              <a:rPr lang="en-US" dirty="0"/>
              <a:t>, and similarly EDGE is better than its token based ablated version </a:t>
            </a:r>
            <a:r>
              <a:rPr lang="en-US" dirty="0" err="1"/>
              <a:t>EDGE_tokens</a:t>
            </a:r>
            <a:r>
              <a:rPr lang="en-US" dirty="0"/>
              <a:t> </a:t>
            </a:r>
          </a:p>
          <a:p>
            <a:pPr marL="0" lvl="0" indent="0" algn="l" rtl="0">
              <a:spcBef>
                <a:spcPts val="0"/>
              </a:spcBef>
              <a:spcAft>
                <a:spcPts val="0"/>
              </a:spcAft>
              <a:buNone/>
            </a:pPr>
            <a:r>
              <a:rPr lang="en-US" dirty="0"/>
              <a:t>This shows that </a:t>
            </a:r>
            <a:r>
              <a:rPr lang="en-US" sz="1200" dirty="0">
                <a:solidFill>
                  <a:srgbClr val="000000"/>
                </a:solidFill>
                <a:latin typeface="Source Sans Pro Light"/>
                <a:ea typeface="Source Sans Pro Light"/>
                <a:cs typeface="Source Sans Pro Light"/>
                <a:sym typeface="Source Sans Pro Light"/>
              </a:rPr>
              <a:t>frame-based control works better than token-based control in response generation</a:t>
            </a:r>
            <a:endParaRPr dirty="0"/>
          </a:p>
        </p:txBody>
      </p:sp>
      <p:sp>
        <p:nvSpPr>
          <p:cNvPr id="682" name="Google Shape;68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retrieval model is a strong baseline since there are many general responses are present for retrieval in the </a:t>
            </a:r>
            <a:r>
              <a:rPr lang="en-US" dirty="0" err="1"/>
              <a:t>dailydialog</a:t>
            </a:r>
            <a:r>
              <a:rPr lang="en-US" dirty="0"/>
              <a:t> corpus. </a:t>
            </a:r>
          </a:p>
          <a:p>
            <a:pPr marL="0" lvl="0" indent="0" algn="l" rtl="0">
              <a:spcBef>
                <a:spcPts val="0"/>
              </a:spcBef>
              <a:spcAft>
                <a:spcPts val="0"/>
              </a:spcAft>
              <a:buNone/>
            </a:pPr>
            <a:r>
              <a:rPr lang="en-US" dirty="0"/>
              <a:t>Unsurprisingly GPT based baselines are better. Even among GPT based baselines EDGE performs the best</a:t>
            </a:r>
            <a:endParaRPr dirty="0"/>
          </a:p>
        </p:txBody>
      </p:sp>
      <p:sp>
        <p:nvSpPr>
          <p:cNvPr id="694" name="Google Shape;69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To test Semantic Coverage and Diversity  we Generate multiple possible responses with a given exemplar and measure controllability using </a:t>
            </a:r>
            <a:r>
              <a:rPr lang="en-US" dirty="0" err="1"/>
              <a:t>SemCov</a:t>
            </a:r>
            <a:r>
              <a:rPr lang="en-US" dirty="0"/>
              <a:t> which is the average overlap between frames of exemplar an generated response, and we use distinct to measure the n-gram overlap based intra diversity of the generated responses per exemplar.</a:t>
            </a:r>
          </a:p>
          <a:p>
            <a:pPr marL="0" lvl="0" indent="0" algn="l" rtl="0">
              <a:spcBef>
                <a:spcPts val="0"/>
              </a:spcBef>
              <a:spcAft>
                <a:spcPts val="0"/>
              </a:spcAft>
              <a:buClr>
                <a:schemeClr val="dk1"/>
              </a:buClr>
              <a:buSzPts val="1100"/>
              <a:buFont typeface="Arial"/>
              <a:buNone/>
            </a:pPr>
            <a:r>
              <a:rPr lang="en-US" dirty="0"/>
              <a:t>EDGE outperforms the baselines on both metrics.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705" name="Google Shape;70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our qualitative analyses we found that </a:t>
            </a:r>
          </a:p>
          <a:p>
            <a:pPr marL="0" lvl="0" indent="0" algn="l" rtl="0">
              <a:lnSpc>
                <a:spcPct val="90000"/>
              </a:lnSpc>
              <a:spcBef>
                <a:spcPts val="1000"/>
              </a:spcBef>
              <a:spcAft>
                <a:spcPts val="0"/>
              </a:spcAft>
              <a:buNone/>
            </a:pPr>
            <a:r>
              <a:rPr lang="en-US" sz="1200" dirty="0">
                <a:solidFill>
                  <a:srgbClr val="000000"/>
                </a:solidFill>
                <a:latin typeface="Source Sans Pro Light"/>
                <a:ea typeface="Source Sans Pro Light"/>
                <a:cs typeface="Source Sans Pro Light"/>
                <a:sym typeface="Source Sans Pro Light"/>
              </a:rPr>
              <a:t>(1) EDGE generates longer and more specific responses</a:t>
            </a:r>
          </a:p>
          <a:p>
            <a:pPr marL="0" lvl="0" indent="0" algn="l" rtl="0">
              <a:lnSpc>
                <a:spcPct val="90000"/>
              </a:lnSpc>
              <a:spcBef>
                <a:spcPts val="1000"/>
              </a:spcBef>
              <a:spcAft>
                <a:spcPts val="0"/>
              </a:spcAft>
              <a:buNone/>
            </a:pPr>
            <a:r>
              <a:rPr lang="en-US" sz="1200" dirty="0">
                <a:solidFill>
                  <a:srgbClr val="000000"/>
                </a:solidFill>
                <a:latin typeface="Source Sans Pro Light"/>
                <a:ea typeface="Source Sans Pro Light"/>
                <a:cs typeface="Source Sans Pro Light"/>
                <a:sym typeface="Source Sans Pro Light"/>
              </a:rPr>
              <a:t>(2) EDGE generates coherent responses even with irrelevant or missing frames, especially due to the robustness measures applied during EDGE’s training</a:t>
            </a:r>
          </a:p>
          <a:p>
            <a:pPr marL="0" lvl="0" indent="0" algn="l" rtl="0">
              <a:lnSpc>
                <a:spcPct val="90000"/>
              </a:lnSpc>
              <a:spcBef>
                <a:spcPts val="1000"/>
              </a:spcBef>
              <a:spcAft>
                <a:spcPts val="0"/>
              </a:spcAft>
              <a:buNone/>
            </a:pPr>
            <a:endParaRPr lang="en-US" sz="1200" dirty="0">
              <a:solidFill>
                <a:srgbClr val="000000"/>
              </a:solidFill>
              <a:latin typeface="Source Sans Pro Light"/>
              <a:ea typeface="Source Sans Pro Light"/>
              <a:cs typeface="Source Sans Pro Light"/>
              <a:sym typeface="Source Sans Pro Light"/>
            </a:endParaRPr>
          </a:p>
          <a:p>
            <a:pPr marL="0" lvl="0" indent="0" algn="l" rtl="0">
              <a:lnSpc>
                <a:spcPct val="90000"/>
              </a:lnSpc>
              <a:spcBef>
                <a:spcPts val="1000"/>
              </a:spcBef>
              <a:spcAft>
                <a:spcPts val="0"/>
              </a:spcAft>
              <a:buNone/>
            </a:pPr>
            <a:r>
              <a:rPr lang="en-US" sz="1200" dirty="0">
                <a:solidFill>
                  <a:srgbClr val="000000"/>
                </a:solidFill>
                <a:latin typeface="Source Sans Pro Light"/>
                <a:ea typeface="Source Sans Pro Light"/>
                <a:cs typeface="Source Sans Pro Light"/>
                <a:sym typeface="Source Sans Pro Light"/>
              </a:rPr>
              <a:t>In this example, for the context “I want to eat Chinese food?” even though the exemplar response ‘what do you want to eat’ is inconsistent, EDGE uses the frames of the exemplar to generate a coherent and interesting response.</a:t>
            </a:r>
          </a:p>
          <a:p>
            <a:pPr marL="0" lvl="0" indent="0" algn="l" rtl="0">
              <a:lnSpc>
                <a:spcPct val="90000"/>
              </a:lnSpc>
              <a:spcBef>
                <a:spcPts val="1000"/>
              </a:spcBef>
              <a:spcAft>
                <a:spcPts val="0"/>
              </a:spcAft>
              <a:buNone/>
            </a:pPr>
            <a:endParaRPr lang="en-US" sz="1200" dirty="0">
              <a:solidFill>
                <a:srgbClr val="000000"/>
              </a:solidFill>
              <a:latin typeface="Source Sans Pro Light"/>
              <a:ea typeface="Source Sans Pro Light"/>
              <a:cs typeface="Source Sans Pro Light"/>
              <a:sym typeface="Source Sans Pro Light"/>
            </a:endParaRPr>
          </a:p>
          <a:p>
            <a:pPr marL="0" lvl="0" indent="0" algn="l" rtl="0">
              <a:lnSpc>
                <a:spcPct val="90000"/>
              </a:lnSpc>
              <a:spcBef>
                <a:spcPts val="1000"/>
              </a:spcBef>
              <a:spcAft>
                <a:spcPts val="0"/>
              </a:spcAft>
              <a:buNone/>
            </a:pPr>
            <a:r>
              <a:rPr lang="en-US" sz="1200" dirty="0">
                <a:solidFill>
                  <a:srgbClr val="000000"/>
                </a:solidFill>
                <a:latin typeface="Source Sans Pro Light"/>
                <a:ea typeface="Source Sans Pro Light"/>
                <a:cs typeface="Source Sans Pro Light"/>
                <a:sym typeface="Source Sans Pro Light"/>
              </a:rPr>
              <a:t>However, </a:t>
            </a:r>
            <a:endParaRPr dirty="0"/>
          </a:p>
        </p:txBody>
      </p:sp>
      <p:sp>
        <p:nvSpPr>
          <p:cNvPr id="714" name="Google Shape;71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sz="1200" dirty="0">
                <a:solidFill>
                  <a:srgbClr val="000000"/>
                </a:solidFill>
                <a:latin typeface="Source Sans Pro Light"/>
                <a:ea typeface="Source Sans Pro Light"/>
                <a:cs typeface="Source Sans Pro Light"/>
                <a:sym typeface="Source Sans Pro Light"/>
              </a:rPr>
              <a:t>(3) EDGE occasionally diverges from exemplar responses, mostly in cases where exemplar frames are irrelevant to the context</a:t>
            </a:r>
            <a:endParaRPr lang="en-US" sz="1600" dirty="0">
              <a:latin typeface="Source Sans Pro"/>
              <a:ea typeface="Source Sans Pro"/>
              <a:cs typeface="Source Sans Pro"/>
              <a:sym typeface="Source Sans Pro"/>
            </a:endParaRPr>
          </a:p>
          <a:p>
            <a:pPr marL="0" lvl="0" indent="0" algn="l" rtl="0">
              <a:spcBef>
                <a:spcPts val="0"/>
              </a:spcBef>
              <a:spcAft>
                <a:spcPts val="0"/>
              </a:spcAft>
              <a:buNone/>
            </a:pPr>
            <a:endParaRPr dirty="0"/>
          </a:p>
        </p:txBody>
      </p:sp>
      <p:sp>
        <p:nvSpPr>
          <p:cNvPr id="714" name="Google Shape;71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1426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d62ba58276_0_7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d62ba58276_0_7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To test EDGE’s generalizability, we perform a zero shot generation experiment where our model trained on </a:t>
            </a:r>
            <a:r>
              <a:rPr lang="en-US" dirty="0" err="1"/>
              <a:t>dailydialog</a:t>
            </a:r>
            <a:r>
              <a:rPr lang="en-US" dirty="0"/>
              <a:t> corpus is tested on the fraudulent scam corpus. </a:t>
            </a:r>
          </a:p>
          <a:p>
            <a:pPr marL="0" lvl="0" indent="0" algn="l" rtl="0">
              <a:spcBef>
                <a:spcPts val="0"/>
              </a:spcBef>
              <a:spcAft>
                <a:spcPts val="0"/>
              </a:spcAft>
              <a:buNone/>
            </a:pPr>
            <a:r>
              <a:rPr lang="en-US" dirty="0"/>
              <a:t>For a scam email show in the figure, “</a:t>
            </a:r>
            <a:r>
              <a:rPr lang="en-US" dirty="0" err="1">
                <a:latin typeface="Source Sans Pro"/>
                <a:ea typeface="Source Sans Pro"/>
                <a:cs typeface="Source Sans Pro"/>
                <a:sym typeface="Source Sans Pro"/>
              </a:rPr>
              <a:t>i</a:t>
            </a:r>
            <a:r>
              <a:rPr lang="en-US" dirty="0">
                <a:latin typeface="Source Sans Pro"/>
                <a:ea typeface="Source Sans Pro"/>
                <a:cs typeface="Source Sans Pro"/>
                <a:sym typeface="Source Sans Pro"/>
              </a:rPr>
              <a:t> want you to assist in investing money […] my son shall tell you where the funds are being maintained and discuss remuneration for your services</a:t>
            </a:r>
            <a:r>
              <a:rPr lang="en-US" dirty="0"/>
              <a:t>”,</a:t>
            </a:r>
          </a:p>
          <a:p>
            <a:pPr marL="0" lvl="0" indent="0" algn="l" rtl="0">
              <a:spcBef>
                <a:spcPts val="0"/>
              </a:spcBef>
              <a:spcAft>
                <a:spcPts val="0"/>
              </a:spcAft>
              <a:buNone/>
            </a:pPr>
            <a:r>
              <a:rPr lang="en-US" dirty="0"/>
              <a:t>We have a hand written exemplar wit the intent of asking for contact or location, which is “</a:t>
            </a:r>
            <a:r>
              <a:rPr lang="en-US" dirty="0">
                <a:latin typeface="Source Sans Pro"/>
                <a:ea typeface="Source Sans Pro"/>
                <a:cs typeface="Source Sans Pro"/>
                <a:sym typeface="Source Sans Pro"/>
              </a:rPr>
              <a:t>Are you located near me? Could we meet up soon about this? Tell me where your place is</a:t>
            </a:r>
            <a:r>
              <a:rPr lang="en-US" dirty="0"/>
              <a:t>”</a:t>
            </a:r>
          </a:p>
          <a:p>
            <a:pPr marL="0" lvl="0" indent="0" algn="l" rtl="0">
              <a:spcBef>
                <a:spcPts val="0"/>
              </a:spcBef>
              <a:spcAft>
                <a:spcPts val="0"/>
              </a:spcAft>
              <a:buNone/>
            </a:pPr>
            <a:r>
              <a:rPr lang="en-US" dirty="0"/>
              <a:t>For this, Edge generates a response “</a:t>
            </a:r>
            <a:r>
              <a:rPr lang="en-US" dirty="0">
                <a:latin typeface="Source Sans Pro"/>
                <a:ea typeface="Source Sans Pro"/>
                <a:cs typeface="Source Sans Pro"/>
                <a:sym typeface="Source Sans Pro"/>
              </a:rPr>
              <a:t>Would you please be able to meet me about the location of the funds?”</a:t>
            </a:r>
            <a:r>
              <a:rPr lang="en-US" dirty="0"/>
              <a:t>” this response preserves the intent of the exemplar and is contextually appropriate</a:t>
            </a:r>
          </a:p>
          <a:p>
            <a:pPr marL="0" lvl="0" indent="0" algn="l" rtl="0">
              <a:spcBef>
                <a:spcPts val="0"/>
              </a:spcBef>
              <a:spcAft>
                <a:spcPts val="0"/>
              </a:spcAft>
              <a:buNone/>
            </a:pPr>
            <a:endParaRPr dirty="0"/>
          </a:p>
        </p:txBody>
      </p:sp>
      <p:sp>
        <p:nvSpPr>
          <p:cNvPr id="724" name="Google Shape;724;gd62ba58276_0_7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b064de3d2_0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7b064de3d2_0_1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To make dialogue systems follow specific goals, </a:t>
            </a:r>
            <a:endParaRPr/>
          </a:p>
        </p:txBody>
      </p:sp>
      <p:sp>
        <p:nvSpPr>
          <p:cNvPr id="129" name="Google Shape;129;g7b064de3d2_0_1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d62ba58276_0_7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gd62ba58276_0_7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dirty="0"/>
              <a:t>We conduct a human evaluation on the scam domain and find that compared to the baseline, </a:t>
            </a:r>
            <a:r>
              <a:rPr lang="en-US" sz="1200" dirty="0">
                <a:solidFill>
                  <a:srgbClr val="000000"/>
                </a:solidFill>
                <a:latin typeface="Source Sans Pro Light"/>
                <a:ea typeface="Source Sans Pro Light"/>
                <a:cs typeface="Source Sans Pro Light"/>
                <a:sym typeface="Source Sans Pro Light"/>
              </a:rPr>
              <a:t>EDGE responses better </a:t>
            </a:r>
            <a:r>
              <a:rPr lang="en-US" sz="1200" dirty="0">
                <a:solidFill>
                  <a:srgbClr val="000000"/>
                </a:solidFill>
                <a:latin typeface="Source Sans Pro SemiBold"/>
                <a:ea typeface="Source Sans Pro SemiBold"/>
                <a:cs typeface="Source Sans Pro SemiBold"/>
                <a:sym typeface="Source Sans Pro SemiBold"/>
              </a:rPr>
              <a:t>preserved exemplar intents and </a:t>
            </a:r>
            <a:r>
              <a:rPr lang="en-US" sz="1200" dirty="0">
                <a:solidFill>
                  <a:srgbClr val="000000"/>
                </a:solidFill>
                <a:latin typeface="Source Sans Pro Light"/>
                <a:ea typeface="Source Sans Pro Light"/>
                <a:cs typeface="Source Sans Pro Light"/>
                <a:sym typeface="Source Sans Pro Light"/>
              </a:rPr>
              <a:t> EDGE responses were more </a:t>
            </a:r>
            <a:r>
              <a:rPr lang="en-US" sz="1200" dirty="0">
                <a:solidFill>
                  <a:srgbClr val="000000"/>
                </a:solidFill>
                <a:latin typeface="Source Sans Pro SemiBold"/>
                <a:ea typeface="Source Sans Pro SemiBold"/>
                <a:cs typeface="Source Sans Pro SemiBold"/>
                <a:sym typeface="Source Sans Pro SemiBold"/>
              </a:rPr>
              <a:t>coherent and engaging</a:t>
            </a:r>
            <a:r>
              <a:rPr lang="en-US" sz="1200" dirty="0">
                <a:solidFill>
                  <a:srgbClr val="000000"/>
                </a:solidFill>
                <a:latin typeface="Source Sans Pro Light"/>
                <a:ea typeface="Source Sans Pro Light"/>
                <a:cs typeface="Source Sans Pro Light"/>
                <a:sym typeface="Source Sans Pro Light"/>
              </a:rPr>
              <a:t> </a:t>
            </a:r>
            <a:endParaRPr lang="en-US" sz="1600" dirty="0">
              <a:latin typeface="Source Sans Pro"/>
              <a:ea typeface="Source Sans Pro"/>
              <a:cs typeface="Source Sans Pro"/>
              <a:sym typeface="Source Sans Pro"/>
            </a:endParaRPr>
          </a:p>
          <a:p>
            <a:pPr marL="0" lvl="0" indent="0" algn="l" rtl="0">
              <a:spcBef>
                <a:spcPts val="0"/>
              </a:spcBef>
              <a:spcAft>
                <a:spcPts val="0"/>
              </a:spcAft>
              <a:buNone/>
            </a:pPr>
            <a:endParaRPr dirty="0"/>
          </a:p>
        </p:txBody>
      </p:sp>
      <p:sp>
        <p:nvSpPr>
          <p:cNvPr id="738" name="Google Shape;738;gd62ba58276_0_7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We present Edge, an exemplar based approach </a:t>
            </a:r>
            <a:r>
              <a:rPr lang="en-US" sz="1200" dirty="0">
                <a:latin typeface="Source Sans Pro Light"/>
                <a:ea typeface="Source Sans Pro Light"/>
                <a:cs typeface="Source Sans Pro Light"/>
                <a:sym typeface="Source Sans Pro Light"/>
              </a:rPr>
              <a:t>which generates responses based on </a:t>
            </a:r>
            <a:r>
              <a:rPr lang="en-US" sz="1200" dirty="0">
                <a:latin typeface="Source Sans Pro"/>
                <a:ea typeface="Source Sans Pro"/>
                <a:cs typeface="Source Sans Pro"/>
                <a:sym typeface="Source Sans Pro"/>
              </a:rPr>
              <a:t>semantic frames</a:t>
            </a:r>
            <a:r>
              <a:rPr lang="en-US" sz="1200" dirty="0">
                <a:latin typeface="Source Sans Pro Light"/>
                <a:ea typeface="Source Sans Pro Light"/>
                <a:cs typeface="Source Sans Pro Light"/>
                <a:sym typeface="Source Sans Pro Light"/>
              </a:rPr>
              <a:t> of exemplar responses.</a:t>
            </a:r>
            <a:endParaRPr lang="en-US" sz="1200" dirty="0">
              <a:solidFill>
                <a:srgbClr val="000000"/>
              </a:solidFill>
              <a:latin typeface="Source Sans Pro Light"/>
              <a:ea typeface="Source Sans Pro Light"/>
              <a:cs typeface="Source Sans Pro Light"/>
              <a:sym typeface="Source Sans Pro Light"/>
            </a:endParaRPr>
          </a:p>
          <a:p>
            <a:pPr marL="0" lvl="0" indent="0" algn="l" rtl="0">
              <a:lnSpc>
                <a:spcPct val="90000"/>
              </a:lnSpc>
              <a:spcBef>
                <a:spcPts val="0"/>
              </a:spcBef>
              <a:spcAft>
                <a:spcPts val="0"/>
              </a:spcAft>
              <a:buNone/>
            </a:pPr>
            <a:endParaRPr lang="en-US" sz="1200" dirty="0">
              <a:solidFill>
                <a:srgbClr val="000000"/>
              </a:solidFill>
              <a:latin typeface="Source Sans Pro Light"/>
              <a:ea typeface="Source Sans Pro Light"/>
              <a:cs typeface="Source Sans Pro Light"/>
              <a:sym typeface="Source Sans Pro Light"/>
            </a:endParaRPr>
          </a:p>
          <a:p>
            <a:pPr marL="0" lvl="0" indent="0" algn="l" rtl="0">
              <a:lnSpc>
                <a:spcPct val="90000"/>
              </a:lnSpc>
              <a:spcBef>
                <a:spcPts val="0"/>
              </a:spcBef>
              <a:spcAft>
                <a:spcPts val="0"/>
              </a:spcAft>
              <a:buNone/>
            </a:pPr>
            <a:r>
              <a:rPr lang="en-US" sz="1200" dirty="0">
                <a:solidFill>
                  <a:srgbClr val="000000"/>
                </a:solidFill>
                <a:latin typeface="Source Sans Pro Light"/>
                <a:ea typeface="Source Sans Pro Light"/>
                <a:cs typeface="Source Sans Pro Light"/>
                <a:sym typeface="Source Sans Pro Light"/>
              </a:rPr>
              <a:t>EDGE achieves </a:t>
            </a:r>
            <a:r>
              <a:rPr lang="en-US" sz="1200" dirty="0">
                <a:solidFill>
                  <a:srgbClr val="000000"/>
                </a:solidFill>
                <a:latin typeface="Source Sans Pro"/>
                <a:ea typeface="Source Sans Pro"/>
                <a:cs typeface="Source Sans Pro"/>
                <a:sym typeface="Source Sans Pro"/>
              </a:rPr>
              <a:t>coherent responses</a:t>
            </a:r>
            <a:r>
              <a:rPr lang="en-US" sz="1200" dirty="0">
                <a:solidFill>
                  <a:srgbClr val="000000"/>
                </a:solidFill>
                <a:latin typeface="Source Sans Pro Light"/>
                <a:ea typeface="Source Sans Pro Light"/>
                <a:cs typeface="Source Sans Pro Light"/>
                <a:sym typeface="Source Sans Pro Light"/>
              </a:rPr>
              <a:t> that </a:t>
            </a:r>
            <a:r>
              <a:rPr lang="en-US" sz="1200" i="0" dirty="0">
                <a:solidFill>
                  <a:srgbClr val="000000"/>
                </a:solidFill>
                <a:latin typeface="Source Sans Pro"/>
                <a:ea typeface="Source Sans Pro"/>
                <a:cs typeface="Source Sans Pro"/>
                <a:sym typeface="Source Sans Pro"/>
              </a:rPr>
              <a:t>pr</a:t>
            </a:r>
            <a:r>
              <a:rPr lang="en-US" sz="1200" dirty="0">
                <a:solidFill>
                  <a:srgbClr val="000000"/>
                </a:solidFill>
                <a:latin typeface="Source Sans Pro"/>
                <a:ea typeface="Source Sans Pro"/>
                <a:cs typeface="Source Sans Pro"/>
                <a:sym typeface="Source Sans Pro"/>
              </a:rPr>
              <a:t>eserve system-level goals</a:t>
            </a:r>
            <a:r>
              <a:rPr lang="en-US" sz="1200" dirty="0">
                <a:solidFill>
                  <a:srgbClr val="000000"/>
                </a:solidFill>
                <a:latin typeface="Source Sans Pro Light"/>
                <a:ea typeface="Source Sans Pro Light"/>
                <a:cs typeface="Source Sans Pro Light"/>
                <a:sym typeface="Source Sans Pro Light"/>
              </a:rPr>
              <a:t> (implicitly present in exemplars) as demonstrated in our experiments.</a:t>
            </a:r>
            <a:endParaRPr lang="en-US" sz="1200" dirty="0">
              <a:latin typeface="Source Sans Pro Light"/>
              <a:ea typeface="Source Sans Pro Light"/>
              <a:cs typeface="Source Sans Pro Light"/>
              <a:sym typeface="Source Sans Pro Light"/>
            </a:endParaRPr>
          </a:p>
          <a:p>
            <a:pPr marL="0" lvl="0" indent="0" algn="l" rtl="0">
              <a:lnSpc>
                <a:spcPct val="90000"/>
              </a:lnSpc>
              <a:spcBef>
                <a:spcPts val="0"/>
              </a:spcBef>
              <a:spcAft>
                <a:spcPts val="0"/>
              </a:spcAft>
              <a:buNone/>
            </a:pPr>
            <a:endParaRPr lang="en-US" sz="1200" dirty="0">
              <a:latin typeface="Source Sans Pro Light"/>
              <a:ea typeface="Source Sans Pro Light"/>
              <a:cs typeface="Source Sans Pro Light"/>
              <a:sym typeface="Source Sans Pro Light"/>
            </a:endParaRPr>
          </a:p>
          <a:p>
            <a:pPr marL="0" lvl="0" indent="0" algn="l" rtl="0">
              <a:lnSpc>
                <a:spcPct val="90000"/>
              </a:lnSpc>
              <a:spcBef>
                <a:spcPts val="0"/>
              </a:spcBef>
              <a:spcAft>
                <a:spcPts val="0"/>
              </a:spcAft>
              <a:buNone/>
            </a:pPr>
            <a:r>
              <a:rPr lang="en-US" sz="1200" i="0" dirty="0">
                <a:solidFill>
                  <a:srgbClr val="000000"/>
                </a:solidFill>
                <a:latin typeface="Source Sans Pro Light"/>
                <a:ea typeface="Source Sans Pro Light"/>
                <a:cs typeface="Source Sans Pro Light"/>
                <a:sym typeface="Source Sans Pro Light"/>
              </a:rPr>
              <a:t>EDGE’s key advantages are its </a:t>
            </a:r>
            <a:r>
              <a:rPr lang="en-US" sz="1200" i="0" dirty="0">
                <a:solidFill>
                  <a:srgbClr val="000000"/>
                </a:solidFill>
                <a:latin typeface="Source Sans Pro"/>
                <a:ea typeface="Source Sans Pro"/>
                <a:cs typeface="Source Sans Pro"/>
                <a:sym typeface="Source Sans Pro"/>
              </a:rPr>
              <a:t>controllability</a:t>
            </a:r>
            <a:r>
              <a:rPr lang="en-US" sz="1200" i="0" dirty="0">
                <a:solidFill>
                  <a:srgbClr val="000000"/>
                </a:solidFill>
                <a:latin typeface="Source Sans Pro Light"/>
                <a:ea typeface="Source Sans Pro Light"/>
                <a:cs typeface="Source Sans Pro Light"/>
                <a:sym typeface="Source Sans Pro Light"/>
              </a:rPr>
              <a:t> and </a:t>
            </a:r>
            <a:r>
              <a:rPr lang="en-US" sz="1200" i="0" dirty="0">
                <a:solidFill>
                  <a:srgbClr val="000000"/>
                </a:solidFill>
                <a:latin typeface="Source Sans Pro"/>
                <a:ea typeface="Source Sans Pro"/>
                <a:cs typeface="Source Sans Pro"/>
                <a:sym typeface="Source Sans Pro"/>
              </a:rPr>
              <a:t>zero-shot performance</a:t>
            </a:r>
            <a:r>
              <a:rPr lang="en-US" sz="1200" dirty="0">
                <a:latin typeface="Source Sans Pro Light"/>
                <a:ea typeface="Source Sans Pro Light"/>
                <a:cs typeface="Source Sans Pro Light"/>
                <a:sym typeface="Source Sans Pro Light"/>
              </a:rPr>
              <a:t> </a:t>
            </a:r>
            <a:endParaRPr lang="en-US" sz="1200" i="0" dirty="0">
              <a:solidFill>
                <a:srgbClr val="000000"/>
              </a:solidFill>
              <a:latin typeface="Source Sans Pro Light"/>
              <a:ea typeface="Source Sans Pro Light"/>
              <a:cs typeface="Source Sans Pro Light"/>
              <a:sym typeface="Source Sans Pro Light"/>
            </a:endParaRPr>
          </a:p>
          <a:p>
            <a:pPr marL="0" lvl="0" indent="0" algn="l" rtl="0">
              <a:spcBef>
                <a:spcPts val="0"/>
              </a:spcBef>
              <a:spcAft>
                <a:spcPts val="0"/>
              </a:spcAft>
              <a:buNone/>
            </a:pPr>
            <a:endParaRPr dirty="0"/>
          </a:p>
        </p:txBody>
      </p:sp>
      <p:sp>
        <p:nvSpPr>
          <p:cNvPr id="748" name="Google Shape;74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d8d9e158a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d8d9e158a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9" name="Google Shape;759;gd8d9e158a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b064de3d2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7b064de3d2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Prior work labelled specific attributes of dialogue responses like politeness and emotional tone, then conditioned on these attribute labels during response generation. However, adding a new goal to the system …</a:t>
            </a:r>
            <a:endParaRPr/>
          </a:p>
        </p:txBody>
      </p:sp>
      <p:sp>
        <p:nvSpPr>
          <p:cNvPr id="149" name="Google Shape;149;g7b064de3d2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b064de3d2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7b064de3d2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...requires labeling a large number of responses -- making it difficult to adapt these systems to new scenarios. </a:t>
            </a:r>
            <a:endParaRPr/>
          </a:p>
          <a:p>
            <a:pPr marL="0" lvl="0" indent="0" algn="l" rtl="0">
              <a:spcBef>
                <a:spcPts val="0"/>
              </a:spcBef>
              <a:spcAft>
                <a:spcPts val="0"/>
              </a:spcAft>
              <a:buClr>
                <a:schemeClr val="dk1"/>
              </a:buClr>
              <a:buSzPts val="1100"/>
              <a:buFont typeface="Arial"/>
              <a:buNone/>
            </a:pPr>
            <a:endParaRPr>
              <a:solidFill>
                <a:srgbClr val="000000"/>
              </a:solidFill>
            </a:endParaRPr>
          </a:p>
          <a:p>
            <a:pPr marL="0" lvl="0" indent="0" algn="l" rtl="0">
              <a:spcBef>
                <a:spcPts val="0"/>
              </a:spcBef>
              <a:spcAft>
                <a:spcPts val="0"/>
              </a:spcAft>
              <a:buClr>
                <a:schemeClr val="dk1"/>
              </a:buClr>
              <a:buSzPts val="1100"/>
              <a:buFont typeface="Arial"/>
              <a:buNone/>
            </a:pPr>
            <a:r>
              <a:rPr lang="en-US">
                <a:solidFill>
                  <a:srgbClr val="000000"/>
                </a:solidFill>
              </a:rPr>
              <a:t>Instead of labeling goals explicitly, we explore controlling dialogue by using response exemplars.</a:t>
            </a:r>
            <a:endParaRPr>
              <a:solidFill>
                <a:srgbClr val="000000"/>
              </a:solidFill>
            </a:endParaRPr>
          </a:p>
          <a:p>
            <a:pPr marL="0" lvl="0" indent="0" algn="l" rtl="0">
              <a:spcBef>
                <a:spcPts val="0"/>
              </a:spcBef>
              <a:spcAft>
                <a:spcPts val="0"/>
              </a:spcAft>
              <a:buNone/>
            </a:pPr>
            <a:endParaRPr/>
          </a:p>
        </p:txBody>
      </p:sp>
      <p:sp>
        <p:nvSpPr>
          <p:cNvPr id="161" name="Google Shape;161;g7b064de3d2_0_1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b064de3d2_0_3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7b064de3d2_0_3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g7b064de3d2_0_3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b064de3d2_0_3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7b064de3d2_0_3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coherent with respect to the dialogue context, </a:t>
            </a:r>
            <a:endParaRPr dirty="0"/>
          </a:p>
        </p:txBody>
      </p:sp>
      <p:sp>
        <p:nvSpPr>
          <p:cNvPr id="207" name="Google Shape;207;g7b064de3d2_0_3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b064de3d2_0_3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7b064de3d2_0_3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while still following the  goals of the exemplar response. </a:t>
            </a:r>
          </a:p>
          <a:p>
            <a:pPr marL="0" lvl="0" indent="0" algn="l" rtl="0">
              <a:spcBef>
                <a:spcPts val="0"/>
              </a:spcBef>
              <a:spcAft>
                <a:spcPts val="0"/>
              </a:spcAft>
              <a:buClr>
                <a:schemeClr val="dk1"/>
              </a:buClr>
              <a:buFont typeface="Arial"/>
              <a:buNone/>
            </a:pPr>
            <a:endParaRPr dirty="0"/>
          </a:p>
        </p:txBody>
      </p:sp>
      <p:sp>
        <p:nvSpPr>
          <p:cNvPr id="207" name="Google Shape;207;g7b064de3d2_0_3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62026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b064de3d2_0_3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7b064de3d2_0_3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By using exemplars responses, we can quickly adapt system responses to new goals without labeling additional training data.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But, how should we control dialogue using the exemplar responses?</a:t>
            </a:r>
          </a:p>
          <a:p>
            <a:pPr marL="0" lvl="0" indent="0" algn="l" rtl="0">
              <a:spcBef>
                <a:spcPts val="0"/>
              </a:spcBef>
              <a:spcAft>
                <a:spcPts val="0"/>
              </a:spcAft>
              <a:buClr>
                <a:schemeClr val="dk1"/>
              </a:buClr>
              <a:buFont typeface="Arial"/>
              <a:buNone/>
            </a:pPr>
            <a:endParaRPr dirty="0"/>
          </a:p>
        </p:txBody>
      </p:sp>
      <p:sp>
        <p:nvSpPr>
          <p:cNvPr id="207" name="Google Shape;207;g7b064de3d2_0_3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003939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0" name="Google Shape;80;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rgbClr val="888888"/>
                </a:solidFill>
                <a:latin typeface="Calibri"/>
                <a:ea typeface="Calibri"/>
                <a:cs typeface="Calibri"/>
                <a:sym typeface="Calibri"/>
              </a:defRPr>
            </a:lvl1pPr>
            <a:lvl2pPr marL="0" marR="0" lvl="1" indent="0" algn="r" rtl="0">
              <a:spcBef>
                <a:spcPts val="0"/>
              </a:spcBef>
              <a:buNone/>
              <a:defRPr sz="1200" b="0" u="none">
                <a:solidFill>
                  <a:srgbClr val="888888"/>
                </a:solidFill>
                <a:latin typeface="Calibri"/>
                <a:ea typeface="Calibri"/>
                <a:cs typeface="Calibri"/>
                <a:sym typeface="Calibri"/>
              </a:defRPr>
            </a:lvl2pPr>
            <a:lvl3pPr marL="0" marR="0" lvl="2" indent="0" algn="r" rtl="0">
              <a:spcBef>
                <a:spcPts val="0"/>
              </a:spcBef>
              <a:buNone/>
              <a:defRPr sz="1200" b="0" u="none">
                <a:solidFill>
                  <a:srgbClr val="888888"/>
                </a:solidFill>
                <a:latin typeface="Calibri"/>
                <a:ea typeface="Calibri"/>
                <a:cs typeface="Calibri"/>
                <a:sym typeface="Calibri"/>
              </a:defRPr>
            </a:lvl3pPr>
            <a:lvl4pPr marL="0" marR="0" lvl="3" indent="0" algn="r" rtl="0">
              <a:spcBef>
                <a:spcPts val="0"/>
              </a:spcBef>
              <a:buNone/>
              <a:defRPr sz="1200" b="0" u="none">
                <a:solidFill>
                  <a:srgbClr val="888888"/>
                </a:solidFill>
                <a:latin typeface="Calibri"/>
                <a:ea typeface="Calibri"/>
                <a:cs typeface="Calibri"/>
                <a:sym typeface="Calibri"/>
              </a:defRPr>
            </a:lvl4pPr>
            <a:lvl5pPr marL="0" marR="0" lvl="4" indent="0" algn="r" rtl="0">
              <a:spcBef>
                <a:spcPts val="0"/>
              </a:spcBef>
              <a:buNone/>
              <a:defRPr sz="1200" b="0" u="none">
                <a:solidFill>
                  <a:srgbClr val="888888"/>
                </a:solidFill>
                <a:latin typeface="Calibri"/>
                <a:ea typeface="Calibri"/>
                <a:cs typeface="Calibri"/>
                <a:sym typeface="Calibri"/>
              </a:defRPr>
            </a:lvl5pPr>
            <a:lvl6pPr marL="0" marR="0" lvl="5" indent="0" algn="r" rtl="0">
              <a:spcBef>
                <a:spcPts val="0"/>
              </a:spcBef>
              <a:buNone/>
              <a:defRPr sz="1200" b="0" u="none">
                <a:solidFill>
                  <a:srgbClr val="888888"/>
                </a:solidFill>
                <a:latin typeface="Calibri"/>
                <a:ea typeface="Calibri"/>
                <a:cs typeface="Calibri"/>
                <a:sym typeface="Calibri"/>
              </a:defRPr>
            </a:lvl6pPr>
            <a:lvl7pPr marL="0" marR="0" lvl="6" indent="0" algn="r" rtl="0">
              <a:spcBef>
                <a:spcPts val="0"/>
              </a:spcBef>
              <a:buNone/>
              <a:defRPr sz="1200" b="0" u="none">
                <a:solidFill>
                  <a:srgbClr val="888888"/>
                </a:solidFill>
                <a:latin typeface="Calibri"/>
                <a:ea typeface="Calibri"/>
                <a:cs typeface="Calibri"/>
                <a:sym typeface="Calibri"/>
              </a:defRPr>
            </a:lvl7pPr>
            <a:lvl8pPr marL="0" marR="0" lvl="7" indent="0" algn="r" rtl="0">
              <a:spcBef>
                <a:spcPts val="0"/>
              </a:spcBef>
              <a:buNone/>
              <a:defRPr sz="1200" b="0" u="none">
                <a:solidFill>
                  <a:srgbClr val="888888"/>
                </a:solidFill>
                <a:latin typeface="Calibri"/>
                <a:ea typeface="Calibri"/>
                <a:cs typeface="Calibri"/>
                <a:sym typeface="Calibri"/>
              </a:defRPr>
            </a:lvl8pPr>
            <a:lvl9pPr marL="0" marR="0" lvl="8" indent="0" algn="r" rtl="0">
              <a:spcBef>
                <a:spcPts val="0"/>
              </a:spcBef>
              <a:buNone/>
              <a:defRPr sz="1200" b="0" u="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github.com/prakharguptaz/EDGE-exemplar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832038" y="1858850"/>
            <a:ext cx="10527900" cy="14373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0000"/>
              </a:buClr>
              <a:buSzPts val="4000"/>
              <a:buFont typeface="Arial"/>
              <a:buNone/>
            </a:pPr>
            <a:r>
              <a:rPr lang="en-US" sz="4300" i="0">
                <a:solidFill>
                  <a:srgbClr val="000000"/>
                </a:solidFill>
                <a:latin typeface="Source Sans Pro SemiBold"/>
                <a:ea typeface="Source Sans Pro SemiBold"/>
                <a:cs typeface="Source Sans Pro SemiBold"/>
                <a:sym typeface="Source Sans Pro SemiBold"/>
              </a:rPr>
              <a:t>Controlling Dialogue Generation with Semantic Exemplars</a:t>
            </a:r>
            <a:endParaRPr sz="9100">
              <a:solidFill>
                <a:srgbClr val="FFFFFF"/>
              </a:solidFill>
              <a:latin typeface="Source Sans Pro SemiBold"/>
              <a:ea typeface="Source Sans Pro SemiBold"/>
              <a:cs typeface="Source Sans Pro SemiBold"/>
              <a:sym typeface="Source Sans Pro SemiBold"/>
            </a:endParaRPr>
          </a:p>
        </p:txBody>
      </p:sp>
      <p:sp>
        <p:nvSpPr>
          <p:cNvPr id="102" name="Google Shape;102;p1"/>
          <p:cNvSpPr txBox="1">
            <a:spLocks noGrp="1"/>
          </p:cNvSpPr>
          <p:nvPr>
            <p:ph type="sldNum" idx="12"/>
          </p:nvPr>
        </p:nvSpPr>
        <p:spPr>
          <a:xfrm>
            <a:off x="8616763" y="6377388"/>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a:t>
            </a:fld>
            <a:endParaRPr/>
          </a:p>
        </p:txBody>
      </p:sp>
      <p:sp>
        <p:nvSpPr>
          <p:cNvPr id="104" name="Google Shape;104;p1"/>
          <p:cNvSpPr txBox="1">
            <a:spLocks noGrp="1"/>
          </p:cNvSpPr>
          <p:nvPr>
            <p:ph type="ctrTitle"/>
          </p:nvPr>
        </p:nvSpPr>
        <p:spPr>
          <a:xfrm>
            <a:off x="1230888" y="3668475"/>
            <a:ext cx="9730200" cy="7275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000"/>
              </a:buClr>
              <a:buSzPts val="4000"/>
              <a:buFont typeface="Arial"/>
              <a:buNone/>
            </a:pPr>
            <a:r>
              <a:rPr lang="en-US" sz="2400">
                <a:solidFill>
                  <a:srgbClr val="000000"/>
                </a:solidFill>
                <a:latin typeface="Source Sans Pro"/>
                <a:ea typeface="Source Sans Pro"/>
                <a:cs typeface="Source Sans Pro"/>
                <a:sym typeface="Source Sans Pro"/>
              </a:rPr>
              <a:t>Prakhar Gupta</a:t>
            </a:r>
            <a:r>
              <a:rPr lang="en-US" sz="2400" baseline="30000">
                <a:solidFill>
                  <a:srgbClr val="000000"/>
                </a:solidFill>
                <a:latin typeface="Source Sans Pro"/>
                <a:ea typeface="Source Sans Pro"/>
                <a:cs typeface="Source Sans Pro"/>
                <a:sym typeface="Source Sans Pro"/>
              </a:rPr>
              <a:t>1</a:t>
            </a:r>
            <a:r>
              <a:rPr lang="en-US" sz="2400">
                <a:solidFill>
                  <a:srgbClr val="000000"/>
                </a:solidFill>
                <a:latin typeface="Source Sans Pro"/>
                <a:ea typeface="Source Sans Pro"/>
                <a:cs typeface="Source Sans Pro"/>
                <a:sym typeface="Source Sans Pro"/>
              </a:rPr>
              <a:t>, Jeffrey P. Bigham</a:t>
            </a:r>
            <a:r>
              <a:rPr lang="en-US" sz="2400" baseline="30000">
                <a:solidFill>
                  <a:srgbClr val="000000"/>
                </a:solidFill>
                <a:latin typeface="Source Sans Pro"/>
                <a:ea typeface="Source Sans Pro"/>
                <a:cs typeface="Source Sans Pro"/>
                <a:sym typeface="Source Sans Pro"/>
              </a:rPr>
              <a:t>1,2</a:t>
            </a:r>
            <a:r>
              <a:rPr lang="en-US" sz="2400">
                <a:solidFill>
                  <a:srgbClr val="000000"/>
                </a:solidFill>
                <a:latin typeface="Source Sans Pro"/>
                <a:ea typeface="Source Sans Pro"/>
                <a:cs typeface="Source Sans Pro"/>
                <a:sym typeface="Source Sans Pro"/>
              </a:rPr>
              <a:t>, Yulia Tsvetkov</a:t>
            </a:r>
            <a:r>
              <a:rPr lang="en-US" sz="2400" baseline="30000">
                <a:solidFill>
                  <a:srgbClr val="000000"/>
                </a:solidFill>
                <a:latin typeface="Source Sans Pro"/>
                <a:ea typeface="Source Sans Pro"/>
                <a:cs typeface="Source Sans Pro"/>
                <a:sym typeface="Source Sans Pro"/>
              </a:rPr>
              <a:t>1</a:t>
            </a:r>
            <a:r>
              <a:rPr lang="en-US" sz="2400">
                <a:solidFill>
                  <a:srgbClr val="000000"/>
                </a:solidFill>
                <a:latin typeface="Source Sans Pro"/>
                <a:ea typeface="Source Sans Pro"/>
                <a:cs typeface="Source Sans Pro"/>
                <a:sym typeface="Source Sans Pro"/>
              </a:rPr>
              <a:t>, Amy Pavel</a:t>
            </a:r>
            <a:r>
              <a:rPr lang="en-US" sz="2400" baseline="30000">
                <a:solidFill>
                  <a:srgbClr val="000000"/>
                </a:solidFill>
                <a:latin typeface="Source Sans Pro"/>
                <a:ea typeface="Source Sans Pro"/>
                <a:cs typeface="Source Sans Pro"/>
                <a:sym typeface="Source Sans Pro"/>
              </a:rPr>
              <a:t>2</a:t>
            </a:r>
            <a:endParaRPr sz="7200" baseline="30000">
              <a:solidFill>
                <a:srgbClr val="FFFFFF"/>
              </a:solidFill>
              <a:latin typeface="Source Sans Pro"/>
              <a:ea typeface="Source Sans Pro"/>
              <a:cs typeface="Source Sans Pro"/>
              <a:sym typeface="Source Sans Pro"/>
            </a:endParaRPr>
          </a:p>
        </p:txBody>
      </p:sp>
      <p:sp>
        <p:nvSpPr>
          <p:cNvPr id="105" name="Google Shape;105;p1"/>
          <p:cNvSpPr txBox="1">
            <a:spLocks noGrp="1"/>
          </p:cNvSpPr>
          <p:nvPr>
            <p:ph type="ctrTitle"/>
          </p:nvPr>
        </p:nvSpPr>
        <p:spPr>
          <a:xfrm>
            <a:off x="1230888" y="4134875"/>
            <a:ext cx="9730200" cy="727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00"/>
              </a:buClr>
              <a:buSzPts val="3600"/>
              <a:buFont typeface="Arial"/>
              <a:buNone/>
            </a:pPr>
            <a:r>
              <a:rPr lang="en-US" sz="2400">
                <a:solidFill>
                  <a:srgbClr val="000000"/>
                </a:solidFill>
                <a:latin typeface="Source Sans Pro"/>
                <a:ea typeface="Source Sans Pro"/>
                <a:cs typeface="Source Sans Pro"/>
                <a:sym typeface="Source Sans Pro"/>
              </a:rPr>
              <a:t>Carnegie Mellon University</a:t>
            </a:r>
            <a:br>
              <a:rPr lang="en-US" sz="1960">
                <a:solidFill>
                  <a:srgbClr val="000000"/>
                </a:solidFill>
                <a:latin typeface="Source Sans Pro"/>
                <a:ea typeface="Source Sans Pro"/>
                <a:cs typeface="Source Sans Pro"/>
                <a:sym typeface="Source Sans Pro"/>
              </a:rPr>
            </a:br>
            <a:endParaRPr sz="1560">
              <a:solidFill>
                <a:srgbClr val="000000"/>
              </a:solidFill>
              <a:latin typeface="Source Sans Pro"/>
              <a:ea typeface="Source Sans Pro"/>
              <a:cs typeface="Source Sans Pro"/>
              <a:sym typeface="Source Sans Pro"/>
            </a:endParaRPr>
          </a:p>
          <a:p>
            <a:pPr marL="0" lvl="0" indent="0" algn="ctr" rtl="0">
              <a:lnSpc>
                <a:spcPct val="90000"/>
              </a:lnSpc>
              <a:spcBef>
                <a:spcPts val="0"/>
              </a:spcBef>
              <a:spcAft>
                <a:spcPts val="0"/>
              </a:spcAft>
              <a:buClr>
                <a:srgbClr val="000000"/>
              </a:buClr>
              <a:buSzPts val="3600"/>
              <a:buFont typeface="Arial"/>
              <a:buNone/>
            </a:pPr>
            <a:r>
              <a:rPr lang="en-US" sz="1660" baseline="30000">
                <a:solidFill>
                  <a:srgbClr val="000000"/>
                </a:solidFill>
                <a:latin typeface="Source Sans Pro"/>
                <a:ea typeface="Source Sans Pro"/>
                <a:cs typeface="Source Sans Pro"/>
                <a:sym typeface="Source Sans Pro"/>
              </a:rPr>
              <a:t>1 </a:t>
            </a:r>
            <a:r>
              <a:rPr lang="en-US" sz="1660">
                <a:solidFill>
                  <a:srgbClr val="000000"/>
                </a:solidFill>
                <a:latin typeface="Source Sans Pro"/>
                <a:ea typeface="Source Sans Pro"/>
                <a:cs typeface="Source Sans Pro"/>
                <a:sym typeface="Source Sans Pro"/>
              </a:rPr>
              <a:t>Language Technologies Institute</a:t>
            </a:r>
            <a:endParaRPr sz="1660">
              <a:solidFill>
                <a:srgbClr val="000000"/>
              </a:solidFill>
              <a:latin typeface="Source Sans Pro"/>
              <a:ea typeface="Source Sans Pro"/>
              <a:cs typeface="Source Sans Pro"/>
              <a:sym typeface="Source Sans Pro"/>
            </a:endParaRPr>
          </a:p>
          <a:p>
            <a:pPr marL="0" lvl="0" indent="0" algn="ctr" rtl="0">
              <a:lnSpc>
                <a:spcPct val="90000"/>
              </a:lnSpc>
              <a:spcBef>
                <a:spcPts val="0"/>
              </a:spcBef>
              <a:spcAft>
                <a:spcPts val="0"/>
              </a:spcAft>
              <a:buClr>
                <a:srgbClr val="000000"/>
              </a:buClr>
              <a:buSzPts val="3600"/>
              <a:buFont typeface="Arial"/>
              <a:buNone/>
            </a:pPr>
            <a:r>
              <a:rPr lang="en-US" sz="1660" baseline="30000">
                <a:solidFill>
                  <a:srgbClr val="000000"/>
                </a:solidFill>
                <a:latin typeface="Source Sans Pro"/>
                <a:ea typeface="Source Sans Pro"/>
                <a:cs typeface="Source Sans Pro"/>
                <a:sym typeface="Source Sans Pro"/>
              </a:rPr>
              <a:t>2 </a:t>
            </a:r>
            <a:r>
              <a:rPr lang="en-US" sz="1660">
                <a:solidFill>
                  <a:srgbClr val="000000"/>
                </a:solidFill>
                <a:latin typeface="Source Sans Pro"/>
                <a:ea typeface="Source Sans Pro"/>
                <a:cs typeface="Source Sans Pro"/>
                <a:sym typeface="Source Sans Pro"/>
              </a:rPr>
              <a:t>Human-Computer Interaction Institute</a:t>
            </a:r>
            <a:endParaRPr sz="1660">
              <a:solidFill>
                <a:srgbClr val="000000"/>
              </a:solidFill>
              <a:latin typeface="Source Sans Pro"/>
              <a:ea typeface="Source Sans Pro"/>
              <a:cs typeface="Source Sans Pro"/>
              <a:sym typeface="Source Sans Pro"/>
            </a:endParaRPr>
          </a:p>
        </p:txBody>
      </p:sp>
      <p:pic>
        <p:nvPicPr>
          <p:cNvPr id="106" name="Google Shape;106;p1"/>
          <p:cNvPicPr preferRelativeResize="0"/>
          <p:nvPr/>
        </p:nvPicPr>
        <p:blipFill>
          <a:blip r:embed="rId3">
            <a:alphaModFix/>
          </a:blip>
          <a:stretch>
            <a:fillRect/>
          </a:stretch>
        </p:blipFill>
        <p:spPr>
          <a:xfrm>
            <a:off x="3903185" y="5701100"/>
            <a:ext cx="4385626" cy="950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7b064de3d2_0_261"/>
          <p:cNvSpPr/>
          <p:nvPr/>
        </p:nvSpPr>
        <p:spPr>
          <a:xfrm>
            <a:off x="8507975" y="4500350"/>
            <a:ext cx="2077800" cy="80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Source Sans Pro"/>
                <a:ea typeface="Source Sans Pro"/>
                <a:cs typeface="Source Sans Pro"/>
                <a:sym typeface="Source Sans Pro"/>
              </a:rPr>
              <a:t>Were you previously excited to bike to London?</a:t>
            </a:r>
            <a:endParaRPr sz="1700">
              <a:latin typeface="Source Sans Pro"/>
              <a:ea typeface="Source Sans Pro"/>
              <a:cs typeface="Source Sans Pro"/>
              <a:sym typeface="Source Sans Pro"/>
            </a:endParaRPr>
          </a:p>
        </p:txBody>
      </p:sp>
      <p:sp>
        <p:nvSpPr>
          <p:cNvPr id="344" name="Google Shape;344;g7b064de3d2_0_261"/>
          <p:cNvSpPr txBox="1">
            <a:spLocks noGrp="1"/>
          </p:cNvSpPr>
          <p:nvPr>
            <p:ph type="body" idx="1"/>
          </p:nvPr>
        </p:nvSpPr>
        <p:spPr>
          <a:xfrm>
            <a:off x="838200" y="7509970"/>
            <a:ext cx="10515600" cy="46674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None/>
            </a:pPr>
            <a:r>
              <a:rPr lang="en-US" sz="2400">
                <a:solidFill>
                  <a:srgbClr val="000000"/>
                </a:solidFill>
              </a:rPr>
              <a:t>Exemplar based methods condition the response generation on strategically chosen responses.</a:t>
            </a:r>
            <a:endParaRPr sz="2400"/>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a:p>
            <a:pPr marL="228600" lvl="0" indent="-228600" algn="l" rtl="0">
              <a:lnSpc>
                <a:spcPct val="100000"/>
              </a:lnSpc>
              <a:spcBef>
                <a:spcPts val="1000"/>
              </a:spcBef>
              <a:spcAft>
                <a:spcPts val="0"/>
              </a:spcAft>
              <a:buClr>
                <a:srgbClr val="000000"/>
              </a:buClr>
              <a:buSzPts val="2400"/>
              <a:buChar char="•"/>
            </a:pPr>
            <a:r>
              <a:rPr lang="en-US" sz="2400">
                <a:solidFill>
                  <a:srgbClr val="000000"/>
                </a:solidFill>
              </a:rPr>
              <a:t>Exemplar based approaches:</a:t>
            </a:r>
            <a:endParaRPr sz="2400"/>
          </a:p>
          <a:p>
            <a:pPr marL="685800" lvl="1" indent="-228600" algn="l" rtl="0">
              <a:lnSpc>
                <a:spcPct val="100000"/>
              </a:lnSpc>
              <a:spcBef>
                <a:spcPts val="500"/>
              </a:spcBef>
              <a:spcAft>
                <a:spcPts val="0"/>
              </a:spcAft>
              <a:buClr>
                <a:srgbClr val="000000"/>
              </a:buClr>
              <a:buSzPts val="2400"/>
              <a:buChar char="•"/>
            </a:pPr>
            <a:r>
              <a:rPr lang="en-US">
                <a:solidFill>
                  <a:srgbClr val="000000"/>
                </a:solidFill>
              </a:rPr>
              <a:t>Do not require manually labeling vast amounts of data</a:t>
            </a:r>
            <a:endParaRPr/>
          </a:p>
          <a:p>
            <a:pPr marL="685800" lvl="1" indent="-228600" algn="l" rtl="0">
              <a:lnSpc>
                <a:spcPct val="100000"/>
              </a:lnSpc>
              <a:spcBef>
                <a:spcPts val="500"/>
              </a:spcBef>
              <a:spcAft>
                <a:spcPts val="0"/>
              </a:spcAft>
              <a:buClr>
                <a:srgbClr val="000000"/>
              </a:buClr>
              <a:buSzPts val="2400"/>
              <a:buChar char="•"/>
            </a:pPr>
            <a:r>
              <a:rPr lang="en-US">
                <a:solidFill>
                  <a:srgbClr val="000000"/>
                </a:solidFill>
              </a:rPr>
              <a:t>Allow finer control over the generation </a:t>
            </a:r>
            <a:endParaRPr/>
          </a:p>
          <a:p>
            <a:pPr marL="685800" lvl="1" indent="-228600" algn="l" rtl="0">
              <a:lnSpc>
                <a:spcPct val="100000"/>
              </a:lnSpc>
              <a:spcBef>
                <a:spcPts val="500"/>
              </a:spcBef>
              <a:spcAft>
                <a:spcPts val="0"/>
              </a:spcAft>
              <a:buClr>
                <a:srgbClr val="000000"/>
              </a:buClr>
              <a:buSzPts val="2400"/>
              <a:buChar char="•"/>
            </a:pPr>
            <a:r>
              <a:rPr lang="en-US">
                <a:solidFill>
                  <a:srgbClr val="000000"/>
                </a:solidFill>
              </a:rPr>
              <a:t>Allow addressing discourse-level goals to fit new dialogue contexts.</a:t>
            </a:r>
            <a:endParaRPr/>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p:txBody>
      </p:sp>
      <p:sp>
        <p:nvSpPr>
          <p:cNvPr id="345" name="Google Shape;345;g7b064de3d2_0_261"/>
          <p:cNvSpPr txBox="1">
            <a:spLocks noGrp="1"/>
          </p:cNvSpPr>
          <p:nvPr>
            <p:ph type="sldNum" idx="12"/>
          </p:nvPr>
        </p:nvSpPr>
        <p:spPr>
          <a:xfrm>
            <a:off x="8610600" y="12124775"/>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346" name="Google Shape;346;g7b064de3d2_0_261"/>
          <p:cNvSpPr/>
          <p:nvPr/>
        </p:nvSpPr>
        <p:spPr>
          <a:xfrm>
            <a:off x="2465990" y="8511624"/>
            <a:ext cx="1765800" cy="5802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Dialogue context</a:t>
            </a:r>
            <a:endParaRPr sz="1800">
              <a:solidFill>
                <a:schemeClr val="lt1"/>
              </a:solidFill>
              <a:latin typeface="Calibri"/>
              <a:ea typeface="Calibri"/>
              <a:cs typeface="Calibri"/>
              <a:sym typeface="Calibri"/>
            </a:endParaRPr>
          </a:p>
        </p:txBody>
      </p:sp>
      <p:sp>
        <p:nvSpPr>
          <p:cNvPr id="347" name="Google Shape;347;g7b064de3d2_0_261"/>
          <p:cNvSpPr/>
          <p:nvPr/>
        </p:nvSpPr>
        <p:spPr>
          <a:xfrm>
            <a:off x="2496207" y="9590417"/>
            <a:ext cx="1765800" cy="5802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Exemplar Response</a:t>
            </a:r>
            <a:endParaRPr/>
          </a:p>
        </p:txBody>
      </p:sp>
      <p:sp>
        <p:nvSpPr>
          <p:cNvPr id="348" name="Google Shape;348;g7b064de3d2_0_261"/>
          <p:cNvSpPr/>
          <p:nvPr/>
        </p:nvSpPr>
        <p:spPr>
          <a:xfrm>
            <a:off x="4801916" y="8617157"/>
            <a:ext cx="1689600" cy="1398600"/>
          </a:xfrm>
          <a:prstGeom prst="rightArrowCallout">
            <a:avLst>
              <a:gd name="adj1" fmla="val 25000"/>
              <a:gd name="adj2" fmla="val 25000"/>
              <a:gd name="adj3" fmla="val 25000"/>
              <a:gd name="adj4" fmla="val 6497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Dialogue model</a:t>
            </a:r>
            <a:endParaRPr sz="1800">
              <a:solidFill>
                <a:schemeClr val="lt1"/>
              </a:solidFill>
              <a:latin typeface="Calibri"/>
              <a:ea typeface="Calibri"/>
              <a:cs typeface="Calibri"/>
              <a:sym typeface="Calibri"/>
            </a:endParaRPr>
          </a:p>
        </p:txBody>
      </p:sp>
      <p:sp>
        <p:nvSpPr>
          <p:cNvPr id="349" name="Google Shape;349;g7b064de3d2_0_261"/>
          <p:cNvSpPr/>
          <p:nvPr/>
        </p:nvSpPr>
        <p:spPr>
          <a:xfrm>
            <a:off x="6861943" y="8978924"/>
            <a:ext cx="2614500" cy="708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Exemplar conditioned Response</a:t>
            </a:r>
            <a:endParaRPr sz="1800">
              <a:solidFill>
                <a:schemeClr val="lt1"/>
              </a:solidFill>
              <a:latin typeface="Calibri"/>
              <a:ea typeface="Calibri"/>
              <a:cs typeface="Calibri"/>
              <a:sym typeface="Calibri"/>
            </a:endParaRPr>
          </a:p>
        </p:txBody>
      </p:sp>
      <p:sp>
        <p:nvSpPr>
          <p:cNvPr id="350" name="Google Shape;350;g7b064de3d2_0_261"/>
          <p:cNvSpPr/>
          <p:nvPr/>
        </p:nvSpPr>
        <p:spPr>
          <a:xfrm>
            <a:off x="3174124" y="9118617"/>
            <a:ext cx="409800" cy="395700"/>
          </a:xfrm>
          <a:prstGeom prst="mathPlus">
            <a:avLst>
              <a:gd name="adj1" fmla="val 2352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1" name="Google Shape;351;g7b064de3d2_0_261" descr="Green Tick Checkmark Vector Icon For Checkbox Marker Symbol Stock  Illustration - Download Image Now - iStock"/>
          <p:cNvPicPr preferRelativeResize="0"/>
          <p:nvPr/>
        </p:nvPicPr>
        <p:blipFill rotWithShape="1">
          <a:blip r:embed="rId3">
            <a:alphaModFix/>
          </a:blip>
          <a:srcRect l="27984" t="25000" r="27454" b="25436"/>
          <a:stretch/>
        </p:blipFill>
        <p:spPr>
          <a:xfrm>
            <a:off x="1282262" y="10873482"/>
            <a:ext cx="291661" cy="324388"/>
          </a:xfrm>
          <a:prstGeom prst="rect">
            <a:avLst/>
          </a:prstGeom>
          <a:noFill/>
          <a:ln>
            <a:noFill/>
          </a:ln>
        </p:spPr>
      </p:pic>
      <p:pic>
        <p:nvPicPr>
          <p:cNvPr id="352" name="Google Shape;352;g7b064de3d2_0_261" descr="Green Tick Checkmark Vector Icon For Checkbox Marker Symbol Stock  Illustration - Download Image Now - iStock"/>
          <p:cNvPicPr preferRelativeResize="0"/>
          <p:nvPr/>
        </p:nvPicPr>
        <p:blipFill rotWithShape="1">
          <a:blip r:embed="rId3">
            <a:alphaModFix/>
          </a:blip>
          <a:srcRect l="27984" t="25000" r="27454" b="25436"/>
          <a:stretch/>
        </p:blipFill>
        <p:spPr>
          <a:xfrm>
            <a:off x="1277009" y="11330680"/>
            <a:ext cx="291661" cy="324388"/>
          </a:xfrm>
          <a:prstGeom prst="rect">
            <a:avLst/>
          </a:prstGeom>
          <a:noFill/>
          <a:ln>
            <a:noFill/>
          </a:ln>
        </p:spPr>
      </p:pic>
      <p:pic>
        <p:nvPicPr>
          <p:cNvPr id="353" name="Google Shape;353;g7b064de3d2_0_261" descr="Green Tick Checkmark Vector Icon For Checkbox Marker Symbol Stock  Illustration - Download Image Now - iStock"/>
          <p:cNvPicPr preferRelativeResize="0"/>
          <p:nvPr/>
        </p:nvPicPr>
        <p:blipFill rotWithShape="1">
          <a:blip r:embed="rId3">
            <a:alphaModFix/>
          </a:blip>
          <a:srcRect l="27984" t="25000" r="27454" b="25436"/>
          <a:stretch/>
        </p:blipFill>
        <p:spPr>
          <a:xfrm>
            <a:off x="1270437" y="11766837"/>
            <a:ext cx="291661" cy="324388"/>
          </a:xfrm>
          <a:prstGeom prst="rect">
            <a:avLst/>
          </a:prstGeom>
          <a:noFill/>
          <a:ln>
            <a:noFill/>
          </a:ln>
        </p:spPr>
      </p:pic>
      <p:sp>
        <p:nvSpPr>
          <p:cNvPr id="354" name="Google Shape;354;g7b064de3d2_0_261"/>
          <p:cNvSpPr/>
          <p:nvPr/>
        </p:nvSpPr>
        <p:spPr>
          <a:xfrm>
            <a:off x="1559025" y="2542087"/>
            <a:ext cx="1819200" cy="6489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Source Sans Pro"/>
                <a:ea typeface="Source Sans Pro"/>
                <a:cs typeface="Source Sans Pro"/>
                <a:sym typeface="Source Sans Pro"/>
              </a:rPr>
              <a:t>I’m worried about flying to London!</a:t>
            </a:r>
            <a:endParaRPr sz="1700">
              <a:latin typeface="Source Sans Pro"/>
              <a:ea typeface="Source Sans Pro"/>
              <a:cs typeface="Source Sans Pro"/>
              <a:sym typeface="Source Sans Pro"/>
            </a:endParaRPr>
          </a:p>
        </p:txBody>
      </p:sp>
      <p:pic>
        <p:nvPicPr>
          <p:cNvPr id="355" name="Google Shape;355;g7b064de3d2_0_261"/>
          <p:cNvPicPr preferRelativeResize="0"/>
          <p:nvPr/>
        </p:nvPicPr>
        <p:blipFill>
          <a:blip r:embed="rId4">
            <a:alphaModFix/>
          </a:blip>
          <a:stretch>
            <a:fillRect/>
          </a:stretch>
        </p:blipFill>
        <p:spPr>
          <a:xfrm>
            <a:off x="1106350" y="2644825"/>
            <a:ext cx="443400" cy="443400"/>
          </a:xfrm>
          <a:prstGeom prst="rect">
            <a:avLst/>
          </a:prstGeom>
          <a:noFill/>
          <a:ln>
            <a:noFill/>
          </a:ln>
        </p:spPr>
      </p:pic>
      <p:sp>
        <p:nvSpPr>
          <p:cNvPr id="356" name="Google Shape;356;g7b064de3d2_0_261"/>
          <p:cNvSpPr txBox="1">
            <a:spLocks noGrp="1"/>
          </p:cNvSpPr>
          <p:nvPr>
            <p:ph type="ctrTitle" idx="4294967295"/>
          </p:nvPr>
        </p:nvSpPr>
        <p:spPr>
          <a:xfrm>
            <a:off x="859375" y="1959925"/>
            <a:ext cx="2743200" cy="708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Dialogue Context</a:t>
            </a:r>
            <a:endParaRPr sz="2700">
              <a:solidFill>
                <a:srgbClr val="000000"/>
              </a:solidFill>
              <a:latin typeface="Source Sans Pro"/>
              <a:ea typeface="Source Sans Pro"/>
              <a:cs typeface="Source Sans Pro"/>
              <a:sym typeface="Source Sans Pro"/>
            </a:endParaRPr>
          </a:p>
        </p:txBody>
      </p:sp>
      <p:sp>
        <p:nvSpPr>
          <p:cNvPr id="357" name="Google Shape;357;g7b064de3d2_0_261"/>
          <p:cNvSpPr txBox="1">
            <a:spLocks noGrp="1"/>
          </p:cNvSpPr>
          <p:nvPr>
            <p:ph type="ctrTitle" idx="4294967295"/>
          </p:nvPr>
        </p:nvSpPr>
        <p:spPr>
          <a:xfrm>
            <a:off x="847275" y="3802275"/>
            <a:ext cx="3055200" cy="7086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Exemplar Response</a:t>
            </a:r>
            <a:endParaRPr sz="2700">
              <a:solidFill>
                <a:srgbClr val="000000"/>
              </a:solidFill>
              <a:latin typeface="Source Sans Pro"/>
              <a:ea typeface="Source Sans Pro"/>
              <a:cs typeface="Source Sans Pro"/>
              <a:sym typeface="Source Sans Pro"/>
            </a:endParaRPr>
          </a:p>
        </p:txBody>
      </p:sp>
      <p:pic>
        <p:nvPicPr>
          <p:cNvPr id="358" name="Google Shape;358;g7b064de3d2_0_261"/>
          <p:cNvPicPr preferRelativeResize="0"/>
          <p:nvPr/>
        </p:nvPicPr>
        <p:blipFill>
          <a:blip r:embed="rId5">
            <a:alphaModFix/>
          </a:blip>
          <a:stretch>
            <a:fillRect/>
          </a:stretch>
        </p:blipFill>
        <p:spPr>
          <a:xfrm>
            <a:off x="1123150" y="4587075"/>
            <a:ext cx="409800" cy="409800"/>
          </a:xfrm>
          <a:prstGeom prst="rect">
            <a:avLst/>
          </a:prstGeom>
          <a:noFill/>
          <a:ln>
            <a:noFill/>
          </a:ln>
        </p:spPr>
      </p:pic>
      <p:sp>
        <p:nvSpPr>
          <p:cNvPr id="359" name="Google Shape;359;g7b064de3d2_0_261"/>
          <p:cNvSpPr txBox="1">
            <a:spLocks noGrp="1"/>
          </p:cNvSpPr>
          <p:nvPr>
            <p:ph type="ctrTitle" idx="4294967295"/>
          </p:nvPr>
        </p:nvSpPr>
        <p:spPr>
          <a:xfrm>
            <a:off x="4727050" y="2991600"/>
            <a:ext cx="2494200" cy="70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Dialogue Model</a:t>
            </a:r>
            <a:endParaRPr sz="2700">
              <a:solidFill>
                <a:srgbClr val="000000"/>
              </a:solidFill>
              <a:latin typeface="Source Sans Pro"/>
              <a:ea typeface="Source Sans Pro"/>
              <a:cs typeface="Source Sans Pro"/>
              <a:sym typeface="Source Sans Pro"/>
            </a:endParaRPr>
          </a:p>
        </p:txBody>
      </p:sp>
      <p:cxnSp>
        <p:nvCxnSpPr>
          <p:cNvPr id="360" name="Google Shape;360;g7b064de3d2_0_261"/>
          <p:cNvCxnSpPr>
            <a:stCxn id="356" idx="3"/>
            <a:endCxn id="359" idx="1"/>
          </p:cNvCxnSpPr>
          <p:nvPr/>
        </p:nvCxnSpPr>
        <p:spPr>
          <a:xfrm>
            <a:off x="3602575" y="2314225"/>
            <a:ext cx="1124400" cy="1031700"/>
          </a:xfrm>
          <a:prstGeom prst="curvedConnector3">
            <a:avLst>
              <a:gd name="adj1" fmla="val 50003"/>
            </a:avLst>
          </a:prstGeom>
          <a:noFill/>
          <a:ln w="19050" cap="flat" cmpd="sng">
            <a:solidFill>
              <a:schemeClr val="dk2"/>
            </a:solidFill>
            <a:prstDash val="solid"/>
            <a:round/>
            <a:headEnd type="none" w="med" len="med"/>
            <a:tailEnd type="triangle" w="med" len="med"/>
          </a:ln>
        </p:spPr>
      </p:cxnSp>
      <p:cxnSp>
        <p:nvCxnSpPr>
          <p:cNvPr id="361" name="Google Shape;361;g7b064de3d2_0_261"/>
          <p:cNvCxnSpPr>
            <a:stCxn id="357" idx="3"/>
            <a:endCxn id="359" idx="1"/>
          </p:cNvCxnSpPr>
          <p:nvPr/>
        </p:nvCxnSpPr>
        <p:spPr>
          <a:xfrm rot="10800000" flipH="1">
            <a:off x="3902475" y="3345975"/>
            <a:ext cx="824700" cy="810600"/>
          </a:xfrm>
          <a:prstGeom prst="curvedConnector3">
            <a:avLst>
              <a:gd name="adj1" fmla="val 49992"/>
            </a:avLst>
          </a:prstGeom>
          <a:noFill/>
          <a:ln w="19050" cap="flat" cmpd="sng">
            <a:solidFill>
              <a:schemeClr val="dk2"/>
            </a:solidFill>
            <a:prstDash val="solid"/>
            <a:round/>
            <a:headEnd type="none" w="med" len="med"/>
            <a:tailEnd type="triangle" w="med" len="med"/>
          </a:ln>
        </p:spPr>
      </p:cxnSp>
      <p:sp>
        <p:nvSpPr>
          <p:cNvPr id="362" name="Google Shape;362;g7b064de3d2_0_261"/>
          <p:cNvSpPr txBox="1">
            <a:spLocks noGrp="1"/>
          </p:cNvSpPr>
          <p:nvPr>
            <p:ph type="ctrTitle" idx="4294967295"/>
          </p:nvPr>
        </p:nvSpPr>
        <p:spPr>
          <a:xfrm>
            <a:off x="7692075" y="2991600"/>
            <a:ext cx="4257900" cy="70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Exemplar-Driven Response</a:t>
            </a:r>
            <a:endParaRPr sz="2700">
              <a:solidFill>
                <a:srgbClr val="000000"/>
              </a:solidFill>
              <a:latin typeface="Source Sans Pro SemiBold"/>
              <a:ea typeface="Source Sans Pro SemiBold"/>
              <a:cs typeface="Source Sans Pro SemiBold"/>
              <a:sym typeface="Source Sans Pro SemiBold"/>
            </a:endParaRPr>
          </a:p>
        </p:txBody>
      </p:sp>
      <p:cxnSp>
        <p:nvCxnSpPr>
          <p:cNvPr id="363" name="Google Shape;363;g7b064de3d2_0_261"/>
          <p:cNvCxnSpPr>
            <a:stCxn id="359" idx="3"/>
            <a:endCxn id="362" idx="1"/>
          </p:cNvCxnSpPr>
          <p:nvPr/>
        </p:nvCxnSpPr>
        <p:spPr>
          <a:xfrm>
            <a:off x="7221250" y="3345900"/>
            <a:ext cx="470700" cy="0"/>
          </a:xfrm>
          <a:prstGeom prst="straightConnector1">
            <a:avLst/>
          </a:prstGeom>
          <a:noFill/>
          <a:ln w="19050" cap="flat" cmpd="sng">
            <a:solidFill>
              <a:schemeClr val="dk2"/>
            </a:solidFill>
            <a:prstDash val="solid"/>
            <a:round/>
            <a:headEnd type="none" w="med" len="med"/>
            <a:tailEnd type="triangle" w="med" len="med"/>
          </a:ln>
        </p:spPr>
      </p:cxnSp>
      <p:pic>
        <p:nvPicPr>
          <p:cNvPr id="364" name="Google Shape;364;g7b064de3d2_0_261"/>
          <p:cNvPicPr preferRelativeResize="0"/>
          <p:nvPr/>
        </p:nvPicPr>
        <p:blipFill>
          <a:blip r:embed="rId6">
            <a:alphaModFix/>
          </a:blip>
          <a:stretch>
            <a:fillRect/>
          </a:stretch>
        </p:blipFill>
        <p:spPr>
          <a:xfrm>
            <a:off x="10690673" y="4683350"/>
            <a:ext cx="443400" cy="443400"/>
          </a:xfrm>
          <a:prstGeom prst="rect">
            <a:avLst/>
          </a:prstGeom>
          <a:noFill/>
          <a:ln>
            <a:noFill/>
          </a:ln>
        </p:spPr>
      </p:pic>
      <p:sp>
        <p:nvSpPr>
          <p:cNvPr id="365" name="Google Shape;365;g7b064de3d2_0_261"/>
          <p:cNvSpPr/>
          <p:nvPr/>
        </p:nvSpPr>
        <p:spPr>
          <a:xfrm>
            <a:off x="9486175" y="4805300"/>
            <a:ext cx="443400" cy="199500"/>
          </a:xfrm>
          <a:prstGeom prst="rect">
            <a:avLst/>
          </a:prstGeom>
          <a:solidFill>
            <a:srgbClr val="FF6700">
              <a:alpha val="20110"/>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g7b064de3d2_0_261"/>
          <p:cNvSpPr txBox="1">
            <a:spLocks noGrp="1"/>
          </p:cNvSpPr>
          <p:nvPr>
            <p:ph type="ctrTitle" idx="4294967295"/>
          </p:nvPr>
        </p:nvSpPr>
        <p:spPr>
          <a:xfrm>
            <a:off x="4734175" y="3954300"/>
            <a:ext cx="3417600" cy="4434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000000"/>
              </a:buClr>
              <a:buSzPct val="148148"/>
              <a:buFont typeface="Arial"/>
              <a:buNone/>
            </a:pPr>
            <a:r>
              <a:rPr lang="en-US" sz="2700" b="1">
                <a:solidFill>
                  <a:srgbClr val="000000"/>
                </a:solidFill>
                <a:latin typeface="Source Sans Pro"/>
                <a:ea typeface="Source Sans Pro"/>
                <a:cs typeface="Source Sans Pro"/>
                <a:sym typeface="Source Sans Pro"/>
              </a:rPr>
              <a:t>Prior work</a:t>
            </a:r>
            <a:r>
              <a:rPr lang="en-US" sz="2700">
                <a:solidFill>
                  <a:srgbClr val="000000"/>
                </a:solidFill>
                <a:latin typeface="Source Sans Pro"/>
                <a:ea typeface="Source Sans Pro"/>
                <a:cs typeface="Source Sans Pro"/>
                <a:sym typeface="Source Sans Pro"/>
              </a:rPr>
              <a:t> </a:t>
            </a:r>
            <a:endParaRPr sz="2700">
              <a:solidFill>
                <a:srgbClr val="000000"/>
              </a:solidFill>
              <a:latin typeface="Source Sans Pro"/>
              <a:ea typeface="Source Sans Pro"/>
              <a:cs typeface="Source Sans Pro"/>
              <a:sym typeface="Source Sans Pro"/>
            </a:endParaRPr>
          </a:p>
          <a:p>
            <a:pPr marL="0" lvl="0" indent="0" algn="l" rtl="0">
              <a:lnSpc>
                <a:spcPct val="90000"/>
              </a:lnSpc>
              <a:spcBef>
                <a:spcPts val="0"/>
              </a:spcBef>
              <a:spcAft>
                <a:spcPts val="0"/>
              </a:spcAft>
              <a:buClr>
                <a:srgbClr val="000000"/>
              </a:buClr>
              <a:buSzPct val="148148"/>
              <a:buFont typeface="Arial"/>
              <a:buNone/>
            </a:pPr>
            <a:r>
              <a:rPr lang="en-US" sz="2700">
                <a:solidFill>
                  <a:srgbClr val="000000"/>
                </a:solidFill>
                <a:latin typeface="Source Sans Pro"/>
                <a:ea typeface="Source Sans Pro"/>
                <a:cs typeface="Source Sans Pro"/>
                <a:sym typeface="Source Sans Pro"/>
              </a:rPr>
              <a:t>Use Exemplar Tokens?</a:t>
            </a:r>
            <a:endParaRPr sz="2700">
              <a:solidFill>
                <a:srgbClr val="000000"/>
              </a:solidFill>
              <a:latin typeface="Source Sans Pro"/>
              <a:ea typeface="Source Sans Pro"/>
              <a:cs typeface="Source Sans Pro"/>
              <a:sym typeface="Source Sans Pro"/>
            </a:endParaRPr>
          </a:p>
          <a:p>
            <a:pPr marL="0" lvl="0" indent="0" algn="l" rtl="0">
              <a:lnSpc>
                <a:spcPct val="90000"/>
              </a:lnSpc>
              <a:spcBef>
                <a:spcPts val="0"/>
              </a:spcBef>
              <a:spcAft>
                <a:spcPts val="0"/>
              </a:spcAft>
              <a:buClr>
                <a:schemeClr val="dk1"/>
              </a:buClr>
              <a:buSzPct val="83193"/>
              <a:buFont typeface="Arial"/>
              <a:buNone/>
            </a:pPr>
            <a:r>
              <a:rPr lang="en-US" sz="1322">
                <a:solidFill>
                  <a:srgbClr val="888888"/>
                </a:solidFill>
                <a:latin typeface="Arial"/>
                <a:ea typeface="Arial"/>
                <a:cs typeface="Arial"/>
                <a:sym typeface="Arial"/>
              </a:rPr>
              <a:t>(Cai et al., 2019; Cai 2019,  Wu et al., 2019)</a:t>
            </a:r>
            <a:endParaRPr sz="1322">
              <a:solidFill>
                <a:srgbClr val="888888"/>
              </a:solidFill>
              <a:latin typeface="Arial"/>
              <a:ea typeface="Arial"/>
              <a:cs typeface="Arial"/>
              <a:sym typeface="Arial"/>
            </a:endParaRPr>
          </a:p>
          <a:p>
            <a:pPr marL="0" lvl="0" indent="0" algn="l" rtl="0">
              <a:lnSpc>
                <a:spcPct val="90000"/>
              </a:lnSpc>
              <a:spcBef>
                <a:spcPts val="0"/>
              </a:spcBef>
              <a:spcAft>
                <a:spcPts val="0"/>
              </a:spcAft>
              <a:buClr>
                <a:srgbClr val="000000"/>
              </a:buClr>
              <a:buSzPct val="148148"/>
              <a:buFont typeface="Arial"/>
              <a:buNone/>
            </a:pPr>
            <a:endParaRPr sz="2700">
              <a:solidFill>
                <a:srgbClr val="000000"/>
              </a:solidFill>
              <a:latin typeface="Source Sans Pro Light"/>
              <a:ea typeface="Source Sans Pro Light"/>
              <a:cs typeface="Source Sans Pro Light"/>
              <a:sym typeface="Source Sans Pro Light"/>
            </a:endParaRPr>
          </a:p>
        </p:txBody>
      </p:sp>
      <p:pic>
        <p:nvPicPr>
          <p:cNvPr id="367" name="Google Shape;367;g7b064de3d2_0_261"/>
          <p:cNvPicPr preferRelativeResize="0"/>
          <p:nvPr/>
        </p:nvPicPr>
        <p:blipFill>
          <a:blip r:embed="rId6">
            <a:alphaModFix/>
          </a:blip>
          <a:stretch>
            <a:fillRect/>
          </a:stretch>
        </p:blipFill>
        <p:spPr>
          <a:xfrm>
            <a:off x="10689498" y="6015037"/>
            <a:ext cx="443400" cy="443400"/>
          </a:xfrm>
          <a:prstGeom prst="rect">
            <a:avLst/>
          </a:prstGeom>
          <a:noFill/>
          <a:ln>
            <a:noFill/>
          </a:ln>
        </p:spPr>
      </p:pic>
      <p:sp>
        <p:nvSpPr>
          <p:cNvPr id="368" name="Google Shape;368;g7b064de3d2_0_261"/>
          <p:cNvSpPr/>
          <p:nvPr/>
        </p:nvSpPr>
        <p:spPr>
          <a:xfrm>
            <a:off x="8506800" y="6015038"/>
            <a:ext cx="2077800" cy="443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Source Sans Pro"/>
                <a:ea typeface="Source Sans Pro"/>
                <a:cs typeface="Source Sans Pro"/>
                <a:sym typeface="Source Sans Pro"/>
              </a:rPr>
              <a:t>Oh, interesting.</a:t>
            </a:r>
            <a:endParaRPr sz="1700">
              <a:latin typeface="Source Sans Pro"/>
              <a:ea typeface="Source Sans Pro"/>
              <a:cs typeface="Source Sans Pro"/>
              <a:sym typeface="Source Sans Pro"/>
            </a:endParaRPr>
          </a:p>
        </p:txBody>
      </p:sp>
      <p:sp>
        <p:nvSpPr>
          <p:cNvPr id="369" name="Google Shape;369;g7b064de3d2_0_261"/>
          <p:cNvSpPr txBox="1">
            <a:spLocks noGrp="1"/>
          </p:cNvSpPr>
          <p:nvPr>
            <p:ph type="ctrTitle" idx="4294967295"/>
          </p:nvPr>
        </p:nvSpPr>
        <p:spPr>
          <a:xfrm>
            <a:off x="8413925" y="5608525"/>
            <a:ext cx="3333000" cy="4434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000000"/>
              </a:buClr>
              <a:buSzPct val="148148"/>
              <a:buFont typeface="Arial"/>
              <a:buNone/>
            </a:pPr>
            <a:r>
              <a:rPr lang="en-US" sz="2700">
                <a:solidFill>
                  <a:srgbClr val="000000"/>
                </a:solidFill>
                <a:latin typeface="Source Sans Pro"/>
                <a:ea typeface="Source Sans Pro"/>
                <a:cs typeface="Source Sans Pro"/>
                <a:sym typeface="Source Sans Pro"/>
              </a:rPr>
              <a:t>Ignores exemplar</a:t>
            </a:r>
            <a:endParaRPr sz="2700">
              <a:solidFill>
                <a:srgbClr val="000000"/>
              </a:solidFill>
              <a:latin typeface="Source Sans Pro"/>
              <a:ea typeface="Source Sans Pro"/>
              <a:cs typeface="Source Sans Pro"/>
              <a:sym typeface="Source Sans Pro"/>
            </a:endParaRPr>
          </a:p>
        </p:txBody>
      </p:sp>
      <p:sp>
        <p:nvSpPr>
          <p:cNvPr id="370" name="Google Shape;370;g7b064de3d2_0_261"/>
          <p:cNvSpPr txBox="1">
            <a:spLocks noGrp="1"/>
          </p:cNvSpPr>
          <p:nvPr>
            <p:ph type="ctrTitle" idx="4294967295"/>
          </p:nvPr>
        </p:nvSpPr>
        <p:spPr>
          <a:xfrm>
            <a:off x="8390125" y="4048100"/>
            <a:ext cx="3333000" cy="4434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000000"/>
              </a:buClr>
              <a:buSzPct val="148148"/>
              <a:buFont typeface="Arial"/>
              <a:buNone/>
            </a:pPr>
            <a:r>
              <a:rPr lang="en-US" sz="2700">
                <a:solidFill>
                  <a:srgbClr val="000000"/>
                </a:solidFill>
                <a:latin typeface="Source Sans Pro"/>
                <a:ea typeface="Source Sans Pro"/>
                <a:cs typeface="Source Sans Pro"/>
                <a:sym typeface="Source Sans Pro"/>
              </a:rPr>
              <a:t>Copies irrelevant tokens</a:t>
            </a:r>
            <a:endParaRPr sz="2700">
              <a:solidFill>
                <a:srgbClr val="000000"/>
              </a:solidFill>
              <a:latin typeface="Source Sans Pro"/>
              <a:ea typeface="Source Sans Pro"/>
              <a:cs typeface="Source Sans Pro"/>
              <a:sym typeface="Source Sans Pro"/>
            </a:endParaRPr>
          </a:p>
        </p:txBody>
      </p:sp>
      <p:cxnSp>
        <p:nvCxnSpPr>
          <p:cNvPr id="371" name="Google Shape;371;g7b064de3d2_0_261"/>
          <p:cNvCxnSpPr>
            <a:endCxn id="369" idx="1"/>
          </p:cNvCxnSpPr>
          <p:nvPr/>
        </p:nvCxnSpPr>
        <p:spPr>
          <a:xfrm>
            <a:off x="7818425" y="4896025"/>
            <a:ext cx="595500" cy="934200"/>
          </a:xfrm>
          <a:prstGeom prst="straightConnector1">
            <a:avLst/>
          </a:prstGeom>
          <a:noFill/>
          <a:ln w="19050" cap="flat" cmpd="sng">
            <a:solidFill>
              <a:schemeClr val="dk2"/>
            </a:solidFill>
            <a:prstDash val="solid"/>
            <a:round/>
            <a:headEnd type="none" w="med" len="med"/>
            <a:tailEnd type="triangle" w="med" len="med"/>
          </a:ln>
        </p:spPr>
      </p:cxnSp>
      <p:cxnSp>
        <p:nvCxnSpPr>
          <p:cNvPr id="372" name="Google Shape;372;g7b064de3d2_0_261"/>
          <p:cNvCxnSpPr>
            <a:endCxn id="370" idx="1"/>
          </p:cNvCxnSpPr>
          <p:nvPr/>
        </p:nvCxnSpPr>
        <p:spPr>
          <a:xfrm rot="10800000" flipH="1">
            <a:off x="7818325" y="4269800"/>
            <a:ext cx="571800" cy="181200"/>
          </a:xfrm>
          <a:prstGeom prst="straightConnector1">
            <a:avLst/>
          </a:prstGeom>
          <a:noFill/>
          <a:ln w="19050" cap="flat" cmpd="sng">
            <a:solidFill>
              <a:schemeClr val="dk2"/>
            </a:solidFill>
            <a:prstDash val="solid"/>
            <a:round/>
            <a:headEnd type="none" w="med" len="med"/>
            <a:tailEnd type="triangle" w="med" len="med"/>
          </a:ln>
        </p:spPr>
      </p:cxnSp>
      <p:sp>
        <p:nvSpPr>
          <p:cNvPr id="373" name="Google Shape;373;g7b064de3d2_0_261"/>
          <p:cNvSpPr/>
          <p:nvPr/>
        </p:nvSpPr>
        <p:spPr>
          <a:xfrm>
            <a:off x="4494725" y="2098875"/>
            <a:ext cx="7346700" cy="1696200"/>
          </a:xfrm>
          <a:prstGeom prst="rect">
            <a:avLst/>
          </a:prstGeom>
          <a:solidFill>
            <a:srgbClr val="FFFFFF">
              <a:alpha val="72070"/>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g7b064de3d2_0_261"/>
          <p:cNvSpPr/>
          <p:nvPr/>
        </p:nvSpPr>
        <p:spPr>
          <a:xfrm>
            <a:off x="1559025" y="4422850"/>
            <a:ext cx="1819200" cy="80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Source Sans Pro"/>
                <a:ea typeface="Source Sans Pro"/>
                <a:cs typeface="Source Sans Pro"/>
                <a:sym typeface="Source Sans Pro"/>
              </a:rPr>
              <a:t>Have you been excited to bike to work in the past?</a:t>
            </a:r>
            <a:endParaRPr sz="1700">
              <a:latin typeface="Source Sans Pro"/>
              <a:ea typeface="Source Sans Pro"/>
              <a:cs typeface="Source Sans Pro"/>
              <a:sym typeface="Source Sans Pro"/>
            </a:endParaRPr>
          </a:p>
        </p:txBody>
      </p:sp>
      <p:sp>
        <p:nvSpPr>
          <p:cNvPr id="375" name="Google Shape;375;g7b064de3d2_0_261"/>
          <p:cNvSpPr/>
          <p:nvPr/>
        </p:nvSpPr>
        <p:spPr>
          <a:xfrm>
            <a:off x="600525" y="1959925"/>
            <a:ext cx="3894300" cy="3396000"/>
          </a:xfrm>
          <a:prstGeom prst="rect">
            <a:avLst/>
          </a:prstGeom>
          <a:solidFill>
            <a:srgbClr val="FFFFFF">
              <a:alpha val="72070"/>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g7b064de3d2_0_261"/>
          <p:cNvSpPr/>
          <p:nvPr/>
        </p:nvSpPr>
        <p:spPr>
          <a:xfrm>
            <a:off x="8534400" y="4805300"/>
            <a:ext cx="739500" cy="199500"/>
          </a:xfrm>
          <a:prstGeom prst="rect">
            <a:avLst/>
          </a:prstGeom>
          <a:solidFill>
            <a:srgbClr val="FF6700">
              <a:alpha val="20110"/>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g7b064de3d2_0_2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Control dialogue with </a:t>
            </a:r>
            <a:r>
              <a:rPr lang="en-US" i="1">
                <a:latin typeface="Source Sans Pro SemiBold"/>
                <a:ea typeface="Source Sans Pro SemiBold"/>
                <a:cs typeface="Source Sans Pro SemiBold"/>
                <a:sym typeface="Source Sans Pro SemiBold"/>
              </a:rPr>
              <a:t>exemplars</a:t>
            </a:r>
            <a:endParaRPr i="1">
              <a:latin typeface="Source Sans Pro SemiBold"/>
              <a:ea typeface="Source Sans Pro SemiBold"/>
              <a:cs typeface="Source Sans Pro SemiBold"/>
              <a:sym typeface="Source Sans Pro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d62ba58276_0_25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384" name="Google Shape;384;gd62ba58276_0_25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Control dialogue with </a:t>
            </a:r>
            <a:r>
              <a:rPr lang="en-US" i="1">
                <a:latin typeface="Source Sans Pro SemiBold"/>
                <a:ea typeface="Source Sans Pro SemiBold"/>
                <a:cs typeface="Source Sans Pro SemiBold"/>
                <a:sym typeface="Source Sans Pro SemiBold"/>
              </a:rPr>
              <a:t>semantic exemplars</a:t>
            </a:r>
            <a:endParaRPr i="1">
              <a:latin typeface="Source Sans Pro SemiBold"/>
              <a:ea typeface="Source Sans Pro SemiBold"/>
              <a:cs typeface="Source Sans Pro SemiBold"/>
              <a:sym typeface="Source Sans Pro SemiBold"/>
            </a:endParaRPr>
          </a:p>
        </p:txBody>
      </p:sp>
      <p:sp>
        <p:nvSpPr>
          <p:cNvPr id="385" name="Google Shape;385;gd62ba58276_0_257"/>
          <p:cNvSpPr txBox="1">
            <a:spLocks noGrp="1"/>
          </p:cNvSpPr>
          <p:nvPr>
            <p:ph type="title"/>
          </p:nvPr>
        </p:nvSpPr>
        <p:spPr>
          <a:xfrm>
            <a:off x="838200" y="-920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2800">
                <a:latin typeface="Source Sans Pro Light"/>
                <a:ea typeface="Source Sans Pro Light"/>
                <a:cs typeface="Source Sans Pro Light"/>
                <a:sym typeface="Source Sans Pro Light"/>
              </a:rPr>
              <a:t>Key Idea</a:t>
            </a:r>
            <a:endParaRPr sz="2800" i="1">
              <a:latin typeface="Source Sans Pro Light"/>
              <a:ea typeface="Source Sans Pro Light"/>
              <a:cs typeface="Source Sans Pro Light"/>
              <a:sym typeface="Source Sans Pro Light"/>
            </a:endParaRPr>
          </a:p>
        </p:txBody>
      </p:sp>
      <p:sp>
        <p:nvSpPr>
          <p:cNvPr id="386" name="Google Shape;386;gd62ba58276_0_257"/>
          <p:cNvSpPr/>
          <p:nvPr/>
        </p:nvSpPr>
        <p:spPr>
          <a:xfrm>
            <a:off x="2636450" y="2133675"/>
            <a:ext cx="7074600" cy="5409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a:latin typeface="Source Sans Pro"/>
                <a:ea typeface="Source Sans Pro"/>
                <a:cs typeface="Source Sans Pro"/>
                <a:sym typeface="Source Sans Pro"/>
              </a:rPr>
              <a:t>Have you been excited to ride to work in the past?</a:t>
            </a:r>
            <a:endParaRPr sz="2000">
              <a:latin typeface="Source Sans Pro"/>
              <a:ea typeface="Source Sans Pro"/>
              <a:cs typeface="Source Sans Pro"/>
              <a:sym typeface="Source Sans Pro"/>
            </a:endParaRPr>
          </a:p>
        </p:txBody>
      </p:sp>
      <p:pic>
        <p:nvPicPr>
          <p:cNvPr id="387" name="Google Shape;387;gd62ba58276_0_257"/>
          <p:cNvPicPr preferRelativeResize="0"/>
          <p:nvPr/>
        </p:nvPicPr>
        <p:blipFill>
          <a:blip r:embed="rId3">
            <a:alphaModFix/>
          </a:blip>
          <a:stretch>
            <a:fillRect/>
          </a:stretch>
        </p:blipFill>
        <p:spPr>
          <a:xfrm>
            <a:off x="2019488" y="2133756"/>
            <a:ext cx="540750" cy="540750"/>
          </a:xfrm>
          <a:prstGeom prst="rect">
            <a:avLst/>
          </a:prstGeom>
          <a:noFill/>
          <a:ln>
            <a:noFill/>
          </a:ln>
        </p:spPr>
      </p:pic>
      <p:sp>
        <p:nvSpPr>
          <p:cNvPr id="388" name="Google Shape;388;gd62ba58276_0_257"/>
          <p:cNvSpPr txBox="1">
            <a:spLocks noGrp="1"/>
          </p:cNvSpPr>
          <p:nvPr>
            <p:ph type="title"/>
          </p:nvPr>
        </p:nvSpPr>
        <p:spPr>
          <a:xfrm>
            <a:off x="2499775" y="1589175"/>
            <a:ext cx="10515600" cy="54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2500">
                <a:latin typeface="Source Sans Pro Light"/>
                <a:ea typeface="Source Sans Pro Light"/>
                <a:cs typeface="Source Sans Pro Light"/>
                <a:sym typeface="Source Sans Pro Light"/>
              </a:rPr>
              <a:t>Exemplar Response</a:t>
            </a:r>
            <a:endParaRPr sz="2500" i="1">
              <a:latin typeface="Source Sans Pro Light"/>
              <a:ea typeface="Source Sans Pro Light"/>
              <a:cs typeface="Source Sans Pro Light"/>
              <a:sym typeface="Source Sans Pro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d62ba58276_0_23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
        <p:nvSpPr>
          <p:cNvPr id="395" name="Google Shape;395;gd62ba58276_0_2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Control dialogue with </a:t>
            </a:r>
            <a:r>
              <a:rPr lang="en-US" i="1">
                <a:latin typeface="Source Sans Pro SemiBold"/>
                <a:ea typeface="Source Sans Pro SemiBold"/>
                <a:cs typeface="Source Sans Pro SemiBold"/>
                <a:sym typeface="Source Sans Pro SemiBold"/>
              </a:rPr>
              <a:t>semantic exemplars</a:t>
            </a:r>
            <a:endParaRPr i="1">
              <a:latin typeface="Source Sans Pro SemiBold"/>
              <a:ea typeface="Source Sans Pro SemiBold"/>
              <a:cs typeface="Source Sans Pro SemiBold"/>
              <a:sym typeface="Source Sans Pro SemiBold"/>
            </a:endParaRPr>
          </a:p>
        </p:txBody>
      </p:sp>
      <p:sp>
        <p:nvSpPr>
          <p:cNvPr id="396" name="Google Shape;396;gd62ba58276_0_230"/>
          <p:cNvSpPr/>
          <p:nvPr/>
        </p:nvSpPr>
        <p:spPr>
          <a:xfrm>
            <a:off x="2636450" y="2133675"/>
            <a:ext cx="7074600" cy="5409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a:latin typeface="Source Sans Pro"/>
                <a:ea typeface="Source Sans Pro"/>
                <a:cs typeface="Source Sans Pro"/>
                <a:sym typeface="Source Sans Pro"/>
              </a:rPr>
              <a:t>Have you been </a:t>
            </a:r>
            <a:r>
              <a:rPr lang="en-US" sz="2000">
                <a:highlight>
                  <a:srgbClr val="F4CCCC"/>
                </a:highlight>
                <a:latin typeface="Source Sans Pro"/>
                <a:ea typeface="Source Sans Pro"/>
                <a:cs typeface="Source Sans Pro"/>
                <a:sym typeface="Source Sans Pro"/>
              </a:rPr>
              <a:t>excited</a:t>
            </a:r>
            <a:r>
              <a:rPr lang="en-US" sz="2000">
                <a:latin typeface="Source Sans Pro"/>
                <a:ea typeface="Source Sans Pro"/>
                <a:cs typeface="Source Sans Pro"/>
                <a:sym typeface="Source Sans Pro"/>
              </a:rPr>
              <a:t> to </a:t>
            </a:r>
            <a:r>
              <a:rPr lang="en-US" sz="2000">
                <a:highlight>
                  <a:srgbClr val="FCE5CD"/>
                </a:highlight>
                <a:latin typeface="Source Sans Pro"/>
                <a:ea typeface="Source Sans Pro"/>
                <a:cs typeface="Source Sans Pro"/>
                <a:sym typeface="Source Sans Pro"/>
              </a:rPr>
              <a:t>ride</a:t>
            </a:r>
            <a:r>
              <a:rPr lang="en-US" sz="2000">
                <a:latin typeface="Source Sans Pro"/>
                <a:ea typeface="Source Sans Pro"/>
                <a:cs typeface="Source Sans Pro"/>
                <a:sym typeface="Source Sans Pro"/>
              </a:rPr>
              <a:t> to </a:t>
            </a:r>
            <a:r>
              <a:rPr lang="en-US" sz="2000">
                <a:highlight>
                  <a:srgbClr val="FFF2CC"/>
                </a:highlight>
                <a:latin typeface="Source Sans Pro"/>
                <a:ea typeface="Source Sans Pro"/>
                <a:cs typeface="Source Sans Pro"/>
                <a:sym typeface="Source Sans Pro"/>
              </a:rPr>
              <a:t>work</a:t>
            </a:r>
            <a:r>
              <a:rPr lang="en-US" sz="2000">
                <a:latin typeface="Source Sans Pro"/>
                <a:ea typeface="Source Sans Pro"/>
                <a:cs typeface="Source Sans Pro"/>
                <a:sym typeface="Source Sans Pro"/>
              </a:rPr>
              <a:t> in the </a:t>
            </a:r>
            <a:r>
              <a:rPr lang="en-US" sz="2000">
                <a:highlight>
                  <a:srgbClr val="D9EAD3"/>
                </a:highlight>
                <a:latin typeface="Source Sans Pro"/>
                <a:ea typeface="Source Sans Pro"/>
                <a:cs typeface="Source Sans Pro"/>
                <a:sym typeface="Source Sans Pro"/>
              </a:rPr>
              <a:t>past</a:t>
            </a:r>
            <a:r>
              <a:rPr lang="en-US" sz="2000">
                <a:latin typeface="Source Sans Pro"/>
                <a:ea typeface="Source Sans Pro"/>
                <a:cs typeface="Source Sans Pro"/>
                <a:sym typeface="Source Sans Pro"/>
              </a:rPr>
              <a:t>?</a:t>
            </a:r>
            <a:endParaRPr sz="2000">
              <a:latin typeface="Source Sans Pro"/>
              <a:ea typeface="Source Sans Pro"/>
              <a:cs typeface="Source Sans Pro"/>
              <a:sym typeface="Source Sans Pro"/>
            </a:endParaRPr>
          </a:p>
        </p:txBody>
      </p:sp>
      <p:pic>
        <p:nvPicPr>
          <p:cNvPr id="397" name="Google Shape;397;gd62ba58276_0_230"/>
          <p:cNvPicPr preferRelativeResize="0"/>
          <p:nvPr/>
        </p:nvPicPr>
        <p:blipFill>
          <a:blip r:embed="rId3">
            <a:alphaModFix/>
          </a:blip>
          <a:stretch>
            <a:fillRect/>
          </a:stretch>
        </p:blipFill>
        <p:spPr>
          <a:xfrm>
            <a:off x="2019488" y="2133756"/>
            <a:ext cx="540750" cy="540750"/>
          </a:xfrm>
          <a:prstGeom prst="rect">
            <a:avLst/>
          </a:prstGeom>
          <a:noFill/>
          <a:ln>
            <a:noFill/>
          </a:ln>
        </p:spPr>
      </p:pic>
      <p:sp>
        <p:nvSpPr>
          <p:cNvPr id="398" name="Google Shape;398;gd62ba58276_0_230"/>
          <p:cNvSpPr/>
          <p:nvPr/>
        </p:nvSpPr>
        <p:spPr>
          <a:xfrm>
            <a:off x="2636450" y="3082225"/>
            <a:ext cx="7074600" cy="5226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gd62ba58276_0_230"/>
          <p:cNvSpPr/>
          <p:nvPr/>
        </p:nvSpPr>
        <p:spPr>
          <a:xfrm>
            <a:off x="2601825" y="3136225"/>
            <a:ext cx="2146500" cy="36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highlight>
                  <a:srgbClr val="F4CCCC"/>
                </a:highlight>
                <a:latin typeface="Source Sans Pro"/>
                <a:ea typeface="Source Sans Pro"/>
                <a:cs typeface="Source Sans Pro"/>
                <a:sym typeface="Source Sans Pro"/>
              </a:rPr>
              <a:t>emotion_directed</a:t>
            </a:r>
            <a:endParaRPr sz="2000">
              <a:highlight>
                <a:srgbClr val="F4CCCC"/>
              </a:highlight>
              <a:latin typeface="Source Sans Pro"/>
              <a:ea typeface="Source Sans Pro"/>
              <a:cs typeface="Source Sans Pro"/>
              <a:sym typeface="Source Sans Pro"/>
            </a:endParaRPr>
          </a:p>
        </p:txBody>
      </p:sp>
      <p:pic>
        <p:nvPicPr>
          <p:cNvPr id="400" name="Google Shape;400;gd62ba58276_0_230"/>
          <p:cNvPicPr preferRelativeResize="0"/>
          <p:nvPr/>
        </p:nvPicPr>
        <p:blipFill>
          <a:blip r:embed="rId3">
            <a:alphaModFix/>
          </a:blip>
          <a:stretch>
            <a:fillRect/>
          </a:stretch>
        </p:blipFill>
        <p:spPr>
          <a:xfrm>
            <a:off x="2019488" y="3097969"/>
            <a:ext cx="540750" cy="540750"/>
          </a:xfrm>
          <a:prstGeom prst="rect">
            <a:avLst/>
          </a:prstGeom>
          <a:noFill/>
          <a:ln>
            <a:noFill/>
          </a:ln>
        </p:spPr>
      </p:pic>
      <p:sp>
        <p:nvSpPr>
          <p:cNvPr id="401" name="Google Shape;401;gd62ba58276_0_230"/>
          <p:cNvSpPr/>
          <p:nvPr/>
        </p:nvSpPr>
        <p:spPr>
          <a:xfrm>
            <a:off x="4321425" y="3136225"/>
            <a:ext cx="2146500" cy="36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highlight>
                  <a:srgbClr val="FCE5CD"/>
                </a:highlight>
                <a:latin typeface="Source Sans Pro"/>
                <a:ea typeface="Source Sans Pro"/>
                <a:cs typeface="Source Sans Pro"/>
                <a:sym typeface="Source Sans Pro"/>
              </a:rPr>
              <a:t>ride_vehicle</a:t>
            </a:r>
            <a:endParaRPr sz="2000">
              <a:highlight>
                <a:srgbClr val="FCE5CD"/>
              </a:highlight>
              <a:latin typeface="Source Sans Pro"/>
              <a:ea typeface="Source Sans Pro"/>
              <a:cs typeface="Source Sans Pro"/>
              <a:sym typeface="Source Sans Pro"/>
            </a:endParaRPr>
          </a:p>
        </p:txBody>
      </p:sp>
      <p:sp>
        <p:nvSpPr>
          <p:cNvPr id="402" name="Google Shape;402;gd62ba58276_0_230"/>
          <p:cNvSpPr/>
          <p:nvPr/>
        </p:nvSpPr>
        <p:spPr>
          <a:xfrm>
            <a:off x="5788450" y="3147625"/>
            <a:ext cx="2146500" cy="36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highlight>
                  <a:srgbClr val="FFF2CC"/>
                </a:highlight>
                <a:latin typeface="Source Sans Pro"/>
                <a:ea typeface="Source Sans Pro"/>
                <a:cs typeface="Source Sans Pro"/>
                <a:sym typeface="Source Sans Pro"/>
              </a:rPr>
              <a:t>locale_by_use</a:t>
            </a:r>
            <a:endParaRPr sz="2000">
              <a:highlight>
                <a:srgbClr val="FFF2CC"/>
              </a:highlight>
              <a:latin typeface="Source Sans Pro"/>
              <a:ea typeface="Source Sans Pro"/>
              <a:cs typeface="Source Sans Pro"/>
              <a:sym typeface="Source Sans Pro"/>
            </a:endParaRPr>
          </a:p>
        </p:txBody>
      </p:sp>
      <p:sp>
        <p:nvSpPr>
          <p:cNvPr id="403" name="Google Shape;403;gd62ba58276_0_230"/>
          <p:cNvSpPr/>
          <p:nvPr/>
        </p:nvSpPr>
        <p:spPr>
          <a:xfrm>
            <a:off x="7564550" y="3147625"/>
            <a:ext cx="2146500" cy="36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highlight>
                  <a:srgbClr val="D9EAD3"/>
                </a:highlight>
                <a:latin typeface="Source Sans Pro"/>
                <a:ea typeface="Source Sans Pro"/>
                <a:cs typeface="Source Sans Pro"/>
                <a:sym typeface="Source Sans Pro"/>
              </a:rPr>
              <a:t>individual_history</a:t>
            </a:r>
            <a:endParaRPr sz="2000">
              <a:highlight>
                <a:srgbClr val="D9EAD3"/>
              </a:highlight>
              <a:latin typeface="Source Sans Pro"/>
              <a:ea typeface="Source Sans Pro"/>
              <a:cs typeface="Source Sans Pro"/>
              <a:sym typeface="Source Sans Pro"/>
            </a:endParaRPr>
          </a:p>
        </p:txBody>
      </p:sp>
      <p:cxnSp>
        <p:nvCxnSpPr>
          <p:cNvPr id="404" name="Google Shape;404;gd62ba58276_0_230"/>
          <p:cNvCxnSpPr>
            <a:endCxn id="399" idx="0"/>
          </p:cNvCxnSpPr>
          <p:nvPr/>
        </p:nvCxnSpPr>
        <p:spPr>
          <a:xfrm flipH="1">
            <a:off x="3675075" y="2533225"/>
            <a:ext cx="991500" cy="603000"/>
          </a:xfrm>
          <a:prstGeom prst="straightConnector1">
            <a:avLst/>
          </a:prstGeom>
          <a:noFill/>
          <a:ln w="28575" cap="flat" cmpd="sng">
            <a:solidFill>
              <a:srgbClr val="F4CCCC"/>
            </a:solidFill>
            <a:prstDash val="solid"/>
            <a:round/>
            <a:headEnd type="none" w="med" len="med"/>
            <a:tailEnd type="triangle" w="med" len="med"/>
          </a:ln>
        </p:spPr>
      </p:cxnSp>
      <p:cxnSp>
        <p:nvCxnSpPr>
          <p:cNvPr id="405" name="Google Shape;405;gd62ba58276_0_230"/>
          <p:cNvCxnSpPr>
            <a:endCxn id="401" idx="0"/>
          </p:cNvCxnSpPr>
          <p:nvPr/>
        </p:nvCxnSpPr>
        <p:spPr>
          <a:xfrm flipH="1">
            <a:off x="5394675" y="2516425"/>
            <a:ext cx="191700" cy="619800"/>
          </a:xfrm>
          <a:prstGeom prst="straightConnector1">
            <a:avLst/>
          </a:prstGeom>
          <a:noFill/>
          <a:ln w="28575" cap="flat" cmpd="sng">
            <a:solidFill>
              <a:srgbClr val="FCE5CD"/>
            </a:solidFill>
            <a:prstDash val="solid"/>
            <a:round/>
            <a:headEnd type="none" w="med" len="med"/>
            <a:tailEnd type="triangle" w="med" len="med"/>
          </a:ln>
        </p:spPr>
      </p:cxnSp>
      <p:cxnSp>
        <p:nvCxnSpPr>
          <p:cNvPr id="406" name="Google Shape;406;gd62ba58276_0_230"/>
          <p:cNvCxnSpPr>
            <a:endCxn id="402" idx="0"/>
          </p:cNvCxnSpPr>
          <p:nvPr/>
        </p:nvCxnSpPr>
        <p:spPr>
          <a:xfrm>
            <a:off x="6438400" y="2541625"/>
            <a:ext cx="423300" cy="606000"/>
          </a:xfrm>
          <a:prstGeom prst="straightConnector1">
            <a:avLst/>
          </a:prstGeom>
          <a:noFill/>
          <a:ln w="28575" cap="flat" cmpd="sng">
            <a:solidFill>
              <a:srgbClr val="FFF2CC"/>
            </a:solidFill>
            <a:prstDash val="solid"/>
            <a:round/>
            <a:headEnd type="none" w="med" len="med"/>
            <a:tailEnd type="triangle" w="med" len="med"/>
          </a:ln>
        </p:spPr>
      </p:cxnSp>
      <p:cxnSp>
        <p:nvCxnSpPr>
          <p:cNvPr id="407" name="Google Shape;407;gd62ba58276_0_230"/>
          <p:cNvCxnSpPr>
            <a:endCxn id="403" idx="0"/>
          </p:cNvCxnSpPr>
          <p:nvPr/>
        </p:nvCxnSpPr>
        <p:spPr>
          <a:xfrm>
            <a:off x="7653500" y="2533225"/>
            <a:ext cx="984300" cy="614400"/>
          </a:xfrm>
          <a:prstGeom prst="straightConnector1">
            <a:avLst/>
          </a:prstGeom>
          <a:noFill/>
          <a:ln w="28575" cap="flat" cmpd="sng">
            <a:solidFill>
              <a:srgbClr val="D9EAD3"/>
            </a:solidFill>
            <a:prstDash val="solid"/>
            <a:round/>
            <a:headEnd type="none" w="med" len="med"/>
            <a:tailEnd type="triangle" w="med" len="med"/>
          </a:ln>
        </p:spPr>
      </p:cxnSp>
      <p:sp>
        <p:nvSpPr>
          <p:cNvPr id="408" name="Google Shape;408;gd62ba58276_0_230"/>
          <p:cNvSpPr txBox="1">
            <a:spLocks noGrp="1"/>
          </p:cNvSpPr>
          <p:nvPr>
            <p:ph type="title"/>
          </p:nvPr>
        </p:nvSpPr>
        <p:spPr>
          <a:xfrm>
            <a:off x="2499775" y="1589175"/>
            <a:ext cx="10515600" cy="54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2500">
                <a:latin typeface="Source Sans Pro Light"/>
                <a:ea typeface="Source Sans Pro Light"/>
                <a:cs typeface="Source Sans Pro Light"/>
                <a:sym typeface="Source Sans Pro Light"/>
              </a:rPr>
              <a:t>Exemplar Response</a:t>
            </a:r>
            <a:endParaRPr sz="2500" i="1">
              <a:latin typeface="Source Sans Pro Light"/>
              <a:ea typeface="Source Sans Pro Light"/>
              <a:cs typeface="Source Sans Pro Light"/>
              <a:sym typeface="Source Sans Pro Light"/>
            </a:endParaRPr>
          </a:p>
        </p:txBody>
      </p:sp>
      <p:sp>
        <p:nvSpPr>
          <p:cNvPr id="409" name="Google Shape;409;gd62ba58276_0_230"/>
          <p:cNvSpPr txBox="1">
            <a:spLocks noGrp="1"/>
          </p:cNvSpPr>
          <p:nvPr>
            <p:ph type="title"/>
          </p:nvPr>
        </p:nvSpPr>
        <p:spPr>
          <a:xfrm>
            <a:off x="838200" y="-920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2800">
                <a:latin typeface="Source Sans Pro Light"/>
                <a:ea typeface="Source Sans Pro Light"/>
                <a:cs typeface="Source Sans Pro Light"/>
                <a:sym typeface="Source Sans Pro Light"/>
              </a:rPr>
              <a:t>Key Idea</a:t>
            </a:r>
            <a:endParaRPr sz="2800" i="1">
              <a:latin typeface="Source Sans Pro Light"/>
              <a:ea typeface="Source Sans Pro Light"/>
              <a:cs typeface="Source Sans Pro Light"/>
              <a:sym typeface="Source Sans Pro Light"/>
            </a:endParaRPr>
          </a:p>
        </p:txBody>
      </p:sp>
      <p:sp>
        <p:nvSpPr>
          <p:cNvPr id="410" name="Google Shape;410;gd62ba58276_0_230"/>
          <p:cNvSpPr txBox="1">
            <a:spLocks noGrp="1"/>
          </p:cNvSpPr>
          <p:nvPr>
            <p:ph type="title"/>
          </p:nvPr>
        </p:nvSpPr>
        <p:spPr>
          <a:xfrm>
            <a:off x="5863200" y="-567225"/>
            <a:ext cx="2985600" cy="522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60"/>
              <a:buFont typeface="Calibri"/>
              <a:buNone/>
            </a:pPr>
            <a:r>
              <a:rPr lang="en-US" sz="2170">
                <a:solidFill>
                  <a:srgbClr val="999999"/>
                </a:solidFill>
                <a:latin typeface="Source Sans Pro Light"/>
                <a:ea typeface="Source Sans Pro Light"/>
                <a:cs typeface="Source Sans Pro Light"/>
                <a:sym typeface="Source Sans Pro Light"/>
              </a:rPr>
              <a:t>(FrameNet ‘98)</a:t>
            </a:r>
            <a:endParaRPr sz="2170" i="1">
              <a:solidFill>
                <a:srgbClr val="999999"/>
              </a:solidFill>
              <a:latin typeface="Source Sans Pro Light"/>
              <a:ea typeface="Source Sans Pro Light"/>
              <a:cs typeface="Source Sans Pro Light"/>
              <a:sym typeface="Source Sans Pro Light"/>
            </a:endParaRPr>
          </a:p>
        </p:txBody>
      </p:sp>
      <p:sp>
        <p:nvSpPr>
          <p:cNvPr id="411" name="Google Shape;411;gd62ba58276_0_230"/>
          <p:cNvSpPr txBox="1">
            <a:spLocks noGrp="1"/>
          </p:cNvSpPr>
          <p:nvPr>
            <p:ph type="title"/>
          </p:nvPr>
        </p:nvSpPr>
        <p:spPr>
          <a:xfrm>
            <a:off x="2339475" y="-606475"/>
            <a:ext cx="3967500" cy="54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2500">
                <a:latin typeface="Source Sans Pro Light"/>
                <a:ea typeface="Source Sans Pro Light"/>
                <a:cs typeface="Source Sans Pro Light"/>
                <a:sym typeface="Source Sans Pro Light"/>
              </a:rPr>
              <a:t>Exemplar Semantic Frames</a:t>
            </a:r>
            <a:endParaRPr sz="2500" i="1">
              <a:latin typeface="Source Sans Pro Light"/>
              <a:ea typeface="Source Sans Pro Light"/>
              <a:cs typeface="Source Sans Pro Light"/>
              <a:sym typeface="Source Sans Pro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d62ba58276_0_33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418" name="Google Shape;418;gd62ba58276_0_3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Control dialogue with </a:t>
            </a:r>
            <a:r>
              <a:rPr lang="en-US" i="1">
                <a:latin typeface="Source Sans Pro SemiBold"/>
                <a:ea typeface="Source Sans Pro SemiBold"/>
                <a:cs typeface="Source Sans Pro SemiBold"/>
                <a:sym typeface="Source Sans Pro SemiBold"/>
              </a:rPr>
              <a:t>semantic exemplars</a:t>
            </a:r>
            <a:endParaRPr i="1">
              <a:latin typeface="Source Sans Pro SemiBold"/>
              <a:ea typeface="Source Sans Pro SemiBold"/>
              <a:cs typeface="Source Sans Pro SemiBold"/>
              <a:sym typeface="Source Sans Pro SemiBold"/>
            </a:endParaRPr>
          </a:p>
        </p:txBody>
      </p:sp>
      <p:sp>
        <p:nvSpPr>
          <p:cNvPr id="419" name="Google Shape;419;gd62ba58276_0_330"/>
          <p:cNvSpPr/>
          <p:nvPr/>
        </p:nvSpPr>
        <p:spPr>
          <a:xfrm>
            <a:off x="2636450" y="2133675"/>
            <a:ext cx="7074600" cy="5409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a:latin typeface="Source Sans Pro"/>
                <a:ea typeface="Source Sans Pro"/>
                <a:cs typeface="Source Sans Pro"/>
                <a:sym typeface="Source Sans Pro"/>
              </a:rPr>
              <a:t>Have you been </a:t>
            </a:r>
            <a:r>
              <a:rPr lang="en-US" sz="2000">
                <a:highlight>
                  <a:srgbClr val="F4CCCC"/>
                </a:highlight>
                <a:latin typeface="Source Sans Pro"/>
                <a:ea typeface="Source Sans Pro"/>
                <a:cs typeface="Source Sans Pro"/>
                <a:sym typeface="Source Sans Pro"/>
              </a:rPr>
              <a:t>excited</a:t>
            </a:r>
            <a:r>
              <a:rPr lang="en-US" sz="2000">
                <a:latin typeface="Source Sans Pro"/>
                <a:ea typeface="Source Sans Pro"/>
                <a:cs typeface="Source Sans Pro"/>
                <a:sym typeface="Source Sans Pro"/>
              </a:rPr>
              <a:t> to </a:t>
            </a:r>
            <a:r>
              <a:rPr lang="en-US" sz="2000">
                <a:highlight>
                  <a:srgbClr val="FCE5CD"/>
                </a:highlight>
                <a:latin typeface="Source Sans Pro"/>
                <a:ea typeface="Source Sans Pro"/>
                <a:cs typeface="Source Sans Pro"/>
                <a:sym typeface="Source Sans Pro"/>
              </a:rPr>
              <a:t>ride</a:t>
            </a:r>
            <a:r>
              <a:rPr lang="en-US" sz="2000">
                <a:latin typeface="Source Sans Pro"/>
                <a:ea typeface="Source Sans Pro"/>
                <a:cs typeface="Source Sans Pro"/>
                <a:sym typeface="Source Sans Pro"/>
              </a:rPr>
              <a:t> to </a:t>
            </a:r>
            <a:r>
              <a:rPr lang="en-US" sz="2000">
                <a:highlight>
                  <a:srgbClr val="FFF2CC"/>
                </a:highlight>
                <a:latin typeface="Source Sans Pro"/>
                <a:ea typeface="Source Sans Pro"/>
                <a:cs typeface="Source Sans Pro"/>
                <a:sym typeface="Source Sans Pro"/>
              </a:rPr>
              <a:t>work</a:t>
            </a:r>
            <a:r>
              <a:rPr lang="en-US" sz="2000">
                <a:latin typeface="Source Sans Pro"/>
                <a:ea typeface="Source Sans Pro"/>
                <a:cs typeface="Source Sans Pro"/>
                <a:sym typeface="Source Sans Pro"/>
              </a:rPr>
              <a:t> in the </a:t>
            </a:r>
            <a:r>
              <a:rPr lang="en-US" sz="2000">
                <a:highlight>
                  <a:srgbClr val="D9EAD3"/>
                </a:highlight>
                <a:latin typeface="Source Sans Pro"/>
                <a:ea typeface="Source Sans Pro"/>
                <a:cs typeface="Source Sans Pro"/>
                <a:sym typeface="Source Sans Pro"/>
              </a:rPr>
              <a:t>past</a:t>
            </a:r>
            <a:r>
              <a:rPr lang="en-US" sz="2000">
                <a:latin typeface="Source Sans Pro"/>
                <a:ea typeface="Source Sans Pro"/>
                <a:cs typeface="Source Sans Pro"/>
                <a:sym typeface="Source Sans Pro"/>
              </a:rPr>
              <a:t>?</a:t>
            </a:r>
            <a:endParaRPr sz="2000">
              <a:latin typeface="Source Sans Pro"/>
              <a:ea typeface="Source Sans Pro"/>
              <a:cs typeface="Source Sans Pro"/>
              <a:sym typeface="Source Sans Pro"/>
            </a:endParaRPr>
          </a:p>
        </p:txBody>
      </p:sp>
      <p:pic>
        <p:nvPicPr>
          <p:cNvPr id="420" name="Google Shape;420;gd62ba58276_0_330"/>
          <p:cNvPicPr preferRelativeResize="0"/>
          <p:nvPr/>
        </p:nvPicPr>
        <p:blipFill>
          <a:blip r:embed="rId3">
            <a:alphaModFix/>
          </a:blip>
          <a:stretch>
            <a:fillRect/>
          </a:stretch>
        </p:blipFill>
        <p:spPr>
          <a:xfrm>
            <a:off x="2019488" y="2133756"/>
            <a:ext cx="540750" cy="540750"/>
          </a:xfrm>
          <a:prstGeom prst="rect">
            <a:avLst/>
          </a:prstGeom>
          <a:noFill/>
          <a:ln>
            <a:noFill/>
          </a:ln>
        </p:spPr>
      </p:pic>
      <p:sp>
        <p:nvSpPr>
          <p:cNvPr id="421" name="Google Shape;421;gd62ba58276_0_330"/>
          <p:cNvSpPr/>
          <p:nvPr/>
        </p:nvSpPr>
        <p:spPr>
          <a:xfrm>
            <a:off x="2636450" y="3082225"/>
            <a:ext cx="7074600" cy="5226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gd62ba58276_0_330"/>
          <p:cNvSpPr/>
          <p:nvPr/>
        </p:nvSpPr>
        <p:spPr>
          <a:xfrm>
            <a:off x="2601825" y="3136225"/>
            <a:ext cx="2146500" cy="36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highlight>
                  <a:srgbClr val="F4CCCC"/>
                </a:highlight>
                <a:latin typeface="Source Sans Pro"/>
                <a:ea typeface="Source Sans Pro"/>
                <a:cs typeface="Source Sans Pro"/>
                <a:sym typeface="Source Sans Pro"/>
              </a:rPr>
              <a:t>emotion_directed</a:t>
            </a:r>
            <a:endParaRPr sz="2000">
              <a:highlight>
                <a:srgbClr val="F4CCCC"/>
              </a:highlight>
              <a:latin typeface="Source Sans Pro"/>
              <a:ea typeface="Source Sans Pro"/>
              <a:cs typeface="Source Sans Pro"/>
              <a:sym typeface="Source Sans Pro"/>
            </a:endParaRPr>
          </a:p>
        </p:txBody>
      </p:sp>
      <p:pic>
        <p:nvPicPr>
          <p:cNvPr id="423" name="Google Shape;423;gd62ba58276_0_330"/>
          <p:cNvPicPr preferRelativeResize="0"/>
          <p:nvPr/>
        </p:nvPicPr>
        <p:blipFill>
          <a:blip r:embed="rId3">
            <a:alphaModFix/>
          </a:blip>
          <a:stretch>
            <a:fillRect/>
          </a:stretch>
        </p:blipFill>
        <p:spPr>
          <a:xfrm>
            <a:off x="2019488" y="3097969"/>
            <a:ext cx="540750" cy="540750"/>
          </a:xfrm>
          <a:prstGeom prst="rect">
            <a:avLst/>
          </a:prstGeom>
          <a:noFill/>
          <a:ln>
            <a:noFill/>
          </a:ln>
        </p:spPr>
      </p:pic>
      <p:sp>
        <p:nvSpPr>
          <p:cNvPr id="424" name="Google Shape;424;gd62ba58276_0_330"/>
          <p:cNvSpPr/>
          <p:nvPr/>
        </p:nvSpPr>
        <p:spPr>
          <a:xfrm>
            <a:off x="4321425" y="3136225"/>
            <a:ext cx="2146500" cy="36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highlight>
                  <a:srgbClr val="FCE5CD"/>
                </a:highlight>
                <a:latin typeface="Source Sans Pro"/>
                <a:ea typeface="Source Sans Pro"/>
                <a:cs typeface="Source Sans Pro"/>
                <a:sym typeface="Source Sans Pro"/>
              </a:rPr>
              <a:t>ride_vehicle</a:t>
            </a:r>
            <a:endParaRPr sz="2000">
              <a:highlight>
                <a:srgbClr val="FCE5CD"/>
              </a:highlight>
              <a:latin typeface="Source Sans Pro"/>
              <a:ea typeface="Source Sans Pro"/>
              <a:cs typeface="Source Sans Pro"/>
              <a:sym typeface="Source Sans Pro"/>
            </a:endParaRPr>
          </a:p>
        </p:txBody>
      </p:sp>
      <p:sp>
        <p:nvSpPr>
          <p:cNvPr id="425" name="Google Shape;425;gd62ba58276_0_330"/>
          <p:cNvSpPr/>
          <p:nvPr/>
        </p:nvSpPr>
        <p:spPr>
          <a:xfrm>
            <a:off x="5788450" y="3147625"/>
            <a:ext cx="2146500" cy="36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highlight>
                  <a:srgbClr val="FFF2CC"/>
                </a:highlight>
                <a:latin typeface="Source Sans Pro"/>
                <a:ea typeface="Source Sans Pro"/>
                <a:cs typeface="Source Sans Pro"/>
                <a:sym typeface="Source Sans Pro"/>
              </a:rPr>
              <a:t>locale_by_use</a:t>
            </a:r>
            <a:endParaRPr sz="2000">
              <a:highlight>
                <a:srgbClr val="FFF2CC"/>
              </a:highlight>
              <a:latin typeface="Source Sans Pro"/>
              <a:ea typeface="Source Sans Pro"/>
              <a:cs typeface="Source Sans Pro"/>
              <a:sym typeface="Source Sans Pro"/>
            </a:endParaRPr>
          </a:p>
        </p:txBody>
      </p:sp>
      <p:sp>
        <p:nvSpPr>
          <p:cNvPr id="426" name="Google Shape;426;gd62ba58276_0_330"/>
          <p:cNvSpPr/>
          <p:nvPr/>
        </p:nvSpPr>
        <p:spPr>
          <a:xfrm>
            <a:off x="7564550" y="3147625"/>
            <a:ext cx="2146500" cy="36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highlight>
                  <a:srgbClr val="D9EAD3"/>
                </a:highlight>
                <a:latin typeface="Source Sans Pro"/>
                <a:ea typeface="Source Sans Pro"/>
                <a:cs typeface="Source Sans Pro"/>
                <a:sym typeface="Source Sans Pro"/>
              </a:rPr>
              <a:t>individual_history</a:t>
            </a:r>
            <a:endParaRPr sz="2000">
              <a:highlight>
                <a:srgbClr val="D9EAD3"/>
              </a:highlight>
              <a:latin typeface="Source Sans Pro"/>
              <a:ea typeface="Source Sans Pro"/>
              <a:cs typeface="Source Sans Pro"/>
              <a:sym typeface="Source Sans Pro"/>
            </a:endParaRPr>
          </a:p>
        </p:txBody>
      </p:sp>
      <p:cxnSp>
        <p:nvCxnSpPr>
          <p:cNvPr id="427" name="Google Shape;427;gd62ba58276_0_330"/>
          <p:cNvCxnSpPr>
            <a:endCxn id="422" idx="0"/>
          </p:cNvCxnSpPr>
          <p:nvPr/>
        </p:nvCxnSpPr>
        <p:spPr>
          <a:xfrm flipH="1">
            <a:off x="3675075" y="2533225"/>
            <a:ext cx="991500" cy="603000"/>
          </a:xfrm>
          <a:prstGeom prst="straightConnector1">
            <a:avLst/>
          </a:prstGeom>
          <a:noFill/>
          <a:ln w="28575" cap="flat" cmpd="sng">
            <a:solidFill>
              <a:srgbClr val="F4CCCC"/>
            </a:solidFill>
            <a:prstDash val="solid"/>
            <a:round/>
            <a:headEnd type="none" w="med" len="med"/>
            <a:tailEnd type="triangle" w="med" len="med"/>
          </a:ln>
        </p:spPr>
      </p:cxnSp>
      <p:cxnSp>
        <p:nvCxnSpPr>
          <p:cNvPr id="428" name="Google Shape;428;gd62ba58276_0_330"/>
          <p:cNvCxnSpPr>
            <a:endCxn id="424" idx="0"/>
          </p:cNvCxnSpPr>
          <p:nvPr/>
        </p:nvCxnSpPr>
        <p:spPr>
          <a:xfrm flipH="1">
            <a:off x="5394675" y="2516425"/>
            <a:ext cx="191700" cy="619800"/>
          </a:xfrm>
          <a:prstGeom prst="straightConnector1">
            <a:avLst/>
          </a:prstGeom>
          <a:noFill/>
          <a:ln w="28575" cap="flat" cmpd="sng">
            <a:solidFill>
              <a:srgbClr val="FCE5CD"/>
            </a:solidFill>
            <a:prstDash val="solid"/>
            <a:round/>
            <a:headEnd type="none" w="med" len="med"/>
            <a:tailEnd type="triangle" w="med" len="med"/>
          </a:ln>
        </p:spPr>
      </p:cxnSp>
      <p:cxnSp>
        <p:nvCxnSpPr>
          <p:cNvPr id="429" name="Google Shape;429;gd62ba58276_0_330"/>
          <p:cNvCxnSpPr>
            <a:endCxn id="425" idx="0"/>
          </p:cNvCxnSpPr>
          <p:nvPr/>
        </p:nvCxnSpPr>
        <p:spPr>
          <a:xfrm>
            <a:off x="6438400" y="2541625"/>
            <a:ext cx="423300" cy="606000"/>
          </a:xfrm>
          <a:prstGeom prst="straightConnector1">
            <a:avLst/>
          </a:prstGeom>
          <a:noFill/>
          <a:ln w="28575" cap="flat" cmpd="sng">
            <a:solidFill>
              <a:srgbClr val="FFF2CC"/>
            </a:solidFill>
            <a:prstDash val="solid"/>
            <a:round/>
            <a:headEnd type="none" w="med" len="med"/>
            <a:tailEnd type="triangle" w="med" len="med"/>
          </a:ln>
        </p:spPr>
      </p:cxnSp>
      <p:cxnSp>
        <p:nvCxnSpPr>
          <p:cNvPr id="430" name="Google Shape;430;gd62ba58276_0_330"/>
          <p:cNvCxnSpPr>
            <a:endCxn id="426" idx="0"/>
          </p:cNvCxnSpPr>
          <p:nvPr/>
        </p:nvCxnSpPr>
        <p:spPr>
          <a:xfrm>
            <a:off x="7653500" y="2533225"/>
            <a:ext cx="984300" cy="614400"/>
          </a:xfrm>
          <a:prstGeom prst="straightConnector1">
            <a:avLst/>
          </a:prstGeom>
          <a:noFill/>
          <a:ln w="28575" cap="flat" cmpd="sng">
            <a:solidFill>
              <a:srgbClr val="D9EAD3"/>
            </a:solidFill>
            <a:prstDash val="solid"/>
            <a:round/>
            <a:headEnd type="none" w="med" len="med"/>
            <a:tailEnd type="triangle" w="med" len="med"/>
          </a:ln>
        </p:spPr>
      </p:cxnSp>
      <p:sp>
        <p:nvSpPr>
          <p:cNvPr id="431" name="Google Shape;431;gd62ba58276_0_330"/>
          <p:cNvSpPr txBox="1">
            <a:spLocks noGrp="1"/>
          </p:cNvSpPr>
          <p:nvPr>
            <p:ph type="title"/>
          </p:nvPr>
        </p:nvSpPr>
        <p:spPr>
          <a:xfrm>
            <a:off x="2499775" y="1589175"/>
            <a:ext cx="10515600" cy="54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2500">
                <a:latin typeface="Source Sans Pro Light"/>
                <a:ea typeface="Source Sans Pro Light"/>
                <a:cs typeface="Source Sans Pro Light"/>
                <a:sym typeface="Source Sans Pro Light"/>
              </a:rPr>
              <a:t>Exemplar Response</a:t>
            </a:r>
            <a:endParaRPr sz="2500" i="1">
              <a:latin typeface="Source Sans Pro Light"/>
              <a:ea typeface="Source Sans Pro Light"/>
              <a:cs typeface="Source Sans Pro Light"/>
              <a:sym typeface="Source Sans Pro Light"/>
            </a:endParaRPr>
          </a:p>
        </p:txBody>
      </p:sp>
      <p:sp>
        <p:nvSpPr>
          <p:cNvPr id="432" name="Google Shape;432;gd62ba58276_0_330"/>
          <p:cNvSpPr txBox="1">
            <a:spLocks noGrp="1"/>
          </p:cNvSpPr>
          <p:nvPr>
            <p:ph type="title"/>
          </p:nvPr>
        </p:nvSpPr>
        <p:spPr>
          <a:xfrm>
            <a:off x="838200" y="-920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2800">
                <a:latin typeface="Source Sans Pro Light"/>
                <a:ea typeface="Source Sans Pro Light"/>
                <a:cs typeface="Source Sans Pro Light"/>
                <a:sym typeface="Source Sans Pro Light"/>
              </a:rPr>
              <a:t>Key Idea</a:t>
            </a:r>
            <a:endParaRPr sz="2800" i="1">
              <a:latin typeface="Source Sans Pro Light"/>
              <a:ea typeface="Source Sans Pro Light"/>
              <a:cs typeface="Source Sans Pro Light"/>
              <a:sym typeface="Source Sans Pro Light"/>
            </a:endParaRPr>
          </a:p>
        </p:txBody>
      </p:sp>
      <p:sp>
        <p:nvSpPr>
          <p:cNvPr id="433" name="Google Shape;433;gd62ba58276_0_330"/>
          <p:cNvSpPr txBox="1">
            <a:spLocks noGrp="1"/>
          </p:cNvSpPr>
          <p:nvPr>
            <p:ph type="body" idx="1"/>
          </p:nvPr>
        </p:nvSpPr>
        <p:spPr>
          <a:xfrm>
            <a:off x="838200" y="4225625"/>
            <a:ext cx="10741500" cy="114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000000"/>
              </a:buClr>
              <a:buSzPts val="2800"/>
              <a:buFont typeface="Arial"/>
              <a:buNone/>
            </a:pPr>
            <a:r>
              <a:rPr lang="en-US" sz="3300">
                <a:solidFill>
                  <a:srgbClr val="000000"/>
                </a:solidFill>
                <a:latin typeface="Source Sans Pro"/>
                <a:ea typeface="Source Sans Pro"/>
                <a:cs typeface="Source Sans Pro"/>
                <a:sym typeface="Source Sans Pro"/>
              </a:rPr>
              <a:t>Our model, </a:t>
            </a:r>
            <a:r>
              <a:rPr lang="en-US" sz="3300" i="1">
                <a:solidFill>
                  <a:srgbClr val="000000"/>
                </a:solidFill>
                <a:latin typeface="Source Sans Pro"/>
                <a:ea typeface="Source Sans Pro"/>
                <a:cs typeface="Source Sans Pro"/>
                <a:sym typeface="Source Sans Pro"/>
              </a:rPr>
              <a:t>EDGE</a:t>
            </a:r>
            <a:r>
              <a:rPr lang="en-US" sz="3300" baseline="30000">
                <a:solidFill>
                  <a:srgbClr val="000000"/>
                </a:solidFill>
                <a:latin typeface="Source Sans Pro"/>
                <a:ea typeface="Source Sans Pro"/>
                <a:cs typeface="Source Sans Pro"/>
                <a:sym typeface="Source Sans Pro"/>
              </a:rPr>
              <a:t>1</a:t>
            </a:r>
            <a:r>
              <a:rPr lang="en-US" sz="3300">
                <a:solidFill>
                  <a:srgbClr val="000000"/>
                </a:solidFill>
                <a:latin typeface="Source Sans Pro"/>
                <a:ea typeface="Source Sans Pro"/>
                <a:cs typeface="Source Sans Pro"/>
                <a:sym typeface="Source Sans Pro"/>
              </a:rPr>
              <a:t>, conditions response generation </a:t>
            </a:r>
            <a:br>
              <a:rPr lang="en-US" sz="3300">
                <a:solidFill>
                  <a:srgbClr val="000000"/>
                </a:solidFill>
                <a:latin typeface="Source Sans Pro"/>
                <a:ea typeface="Source Sans Pro"/>
                <a:cs typeface="Source Sans Pro"/>
                <a:sym typeface="Source Sans Pro"/>
              </a:rPr>
            </a:br>
            <a:r>
              <a:rPr lang="en-US" sz="3300">
                <a:solidFill>
                  <a:srgbClr val="000000"/>
                </a:solidFill>
                <a:latin typeface="Source Sans Pro"/>
                <a:ea typeface="Source Sans Pro"/>
                <a:cs typeface="Source Sans Pro"/>
                <a:sym typeface="Source Sans Pro"/>
              </a:rPr>
              <a:t>on the </a:t>
            </a:r>
            <a:r>
              <a:rPr lang="en-US" sz="3300" b="1">
                <a:solidFill>
                  <a:srgbClr val="000000"/>
                </a:solidFill>
                <a:latin typeface="Source Sans Pro"/>
                <a:ea typeface="Source Sans Pro"/>
                <a:cs typeface="Source Sans Pro"/>
                <a:sym typeface="Source Sans Pro"/>
              </a:rPr>
              <a:t>semantic frames </a:t>
            </a:r>
            <a:r>
              <a:rPr lang="en-US" sz="3300">
                <a:solidFill>
                  <a:srgbClr val="000000"/>
                </a:solidFill>
                <a:latin typeface="Source Sans Pro"/>
                <a:ea typeface="Source Sans Pro"/>
                <a:cs typeface="Source Sans Pro"/>
                <a:sym typeface="Source Sans Pro"/>
              </a:rPr>
              <a:t>of response exemplars.</a:t>
            </a:r>
            <a:endParaRPr sz="3300">
              <a:solidFill>
                <a:srgbClr val="000000"/>
              </a:solidFill>
              <a:latin typeface="Source Sans Pro"/>
              <a:ea typeface="Source Sans Pro"/>
              <a:cs typeface="Source Sans Pro"/>
              <a:sym typeface="Source Sans Pro"/>
            </a:endParaRPr>
          </a:p>
        </p:txBody>
      </p:sp>
      <p:sp>
        <p:nvSpPr>
          <p:cNvPr id="434" name="Google Shape;434;gd62ba58276_0_330"/>
          <p:cNvSpPr txBox="1">
            <a:spLocks noGrp="1"/>
          </p:cNvSpPr>
          <p:nvPr>
            <p:ph type="body" idx="1"/>
          </p:nvPr>
        </p:nvSpPr>
        <p:spPr>
          <a:xfrm>
            <a:off x="866725" y="5368919"/>
            <a:ext cx="10741500" cy="5226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1000"/>
              </a:spcBef>
              <a:spcAft>
                <a:spcPts val="0"/>
              </a:spcAft>
              <a:buClr>
                <a:srgbClr val="000000"/>
              </a:buClr>
              <a:buSzPts val="2800"/>
              <a:buFont typeface="Arial"/>
              <a:buNone/>
            </a:pPr>
            <a:r>
              <a:rPr lang="en-US" sz="2500" baseline="30000" dirty="0">
                <a:solidFill>
                  <a:schemeClr val="tx2">
                    <a:lumMod val="50000"/>
                  </a:schemeClr>
                </a:solidFill>
                <a:latin typeface="Source Sans Pro"/>
                <a:ea typeface="Source Sans Pro"/>
                <a:cs typeface="Source Sans Pro"/>
                <a:sym typeface="Source Sans Pro"/>
              </a:rPr>
              <a:t>1</a:t>
            </a:r>
            <a:r>
              <a:rPr lang="en-US" sz="2500" dirty="0">
                <a:solidFill>
                  <a:schemeClr val="tx2">
                    <a:lumMod val="50000"/>
                  </a:schemeClr>
                </a:solidFill>
                <a:latin typeface="Source Sans Pro"/>
                <a:ea typeface="Source Sans Pro"/>
                <a:cs typeface="Source Sans Pro"/>
                <a:sym typeface="Source Sans Pro"/>
              </a:rPr>
              <a:t> </a:t>
            </a:r>
            <a:r>
              <a:rPr lang="en-US" sz="2500" dirty="0">
                <a:solidFill>
                  <a:schemeClr val="tx2">
                    <a:lumMod val="50000"/>
                  </a:schemeClr>
                </a:solidFill>
                <a:latin typeface="Source Sans Pro SemiBold"/>
                <a:ea typeface="Source Sans Pro SemiBold"/>
                <a:cs typeface="Source Sans Pro SemiBold"/>
                <a:sym typeface="Source Sans Pro SemiBold"/>
              </a:rPr>
              <a:t>E</a:t>
            </a:r>
            <a:r>
              <a:rPr lang="en-US" sz="2500" dirty="0">
                <a:solidFill>
                  <a:schemeClr val="tx2">
                    <a:lumMod val="50000"/>
                  </a:schemeClr>
                </a:solidFill>
                <a:latin typeface="Source Sans Pro"/>
                <a:ea typeface="Source Sans Pro"/>
                <a:cs typeface="Source Sans Pro"/>
                <a:sym typeface="Source Sans Pro"/>
              </a:rPr>
              <a:t>xemplar-based </a:t>
            </a:r>
            <a:r>
              <a:rPr lang="en-US" sz="2500" dirty="0">
                <a:solidFill>
                  <a:schemeClr val="tx2">
                    <a:lumMod val="50000"/>
                  </a:schemeClr>
                </a:solidFill>
                <a:latin typeface="Source Sans Pro SemiBold"/>
                <a:ea typeface="Source Sans Pro SemiBold"/>
                <a:cs typeface="Source Sans Pro SemiBold"/>
                <a:sym typeface="Source Sans Pro SemiBold"/>
              </a:rPr>
              <a:t>D</a:t>
            </a:r>
            <a:r>
              <a:rPr lang="en-US" sz="2500" dirty="0">
                <a:solidFill>
                  <a:schemeClr val="tx2">
                    <a:lumMod val="50000"/>
                  </a:schemeClr>
                </a:solidFill>
                <a:latin typeface="Source Sans Pro"/>
                <a:ea typeface="Source Sans Pro"/>
                <a:cs typeface="Source Sans Pro"/>
                <a:sym typeface="Source Sans Pro"/>
              </a:rPr>
              <a:t>ialogue </a:t>
            </a:r>
            <a:r>
              <a:rPr lang="en-US" sz="2500" dirty="0" err="1">
                <a:solidFill>
                  <a:schemeClr val="tx2">
                    <a:lumMod val="50000"/>
                  </a:schemeClr>
                </a:solidFill>
                <a:latin typeface="Source Sans Pro SemiBold"/>
                <a:ea typeface="Source Sans Pro SemiBold"/>
                <a:cs typeface="Source Sans Pro SemiBold"/>
                <a:sym typeface="Source Sans Pro SemiBold"/>
              </a:rPr>
              <a:t>GE</a:t>
            </a:r>
            <a:r>
              <a:rPr lang="en-US" sz="2500" dirty="0" err="1">
                <a:solidFill>
                  <a:schemeClr val="tx2">
                    <a:lumMod val="50000"/>
                  </a:schemeClr>
                </a:solidFill>
                <a:latin typeface="Source Sans Pro"/>
                <a:ea typeface="Source Sans Pro"/>
                <a:cs typeface="Source Sans Pro"/>
                <a:sym typeface="Source Sans Pro"/>
              </a:rPr>
              <a:t>neration</a:t>
            </a:r>
            <a:r>
              <a:rPr lang="en-US" sz="2500" dirty="0">
                <a:solidFill>
                  <a:schemeClr val="tx2">
                    <a:lumMod val="50000"/>
                  </a:schemeClr>
                </a:solidFill>
                <a:latin typeface="Source Sans Pro"/>
                <a:ea typeface="Source Sans Pro"/>
                <a:cs typeface="Source Sans Pro"/>
                <a:sym typeface="Source Sans Pro"/>
              </a:rPr>
              <a:t> model</a:t>
            </a:r>
            <a:endParaRPr sz="2500" dirty="0">
              <a:solidFill>
                <a:schemeClr val="tx2">
                  <a:lumMod val="50000"/>
                </a:schemeClr>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7b064de3d2_0_519"/>
          <p:cNvSpPr txBox="1">
            <a:spLocks noGrp="1"/>
          </p:cNvSpPr>
          <p:nvPr>
            <p:ph type="body" idx="1"/>
          </p:nvPr>
        </p:nvSpPr>
        <p:spPr>
          <a:xfrm>
            <a:off x="838200" y="7408874"/>
            <a:ext cx="10515600" cy="1791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sz="2400" i="1">
                <a:solidFill>
                  <a:srgbClr val="000000"/>
                </a:solidFill>
              </a:rPr>
              <a:t>F</a:t>
            </a:r>
            <a:r>
              <a:rPr lang="en-US" sz="2400" b="0" i="1">
                <a:solidFill>
                  <a:srgbClr val="000000"/>
                </a:solidFill>
              </a:rPr>
              <a:t>rames</a:t>
            </a:r>
            <a:r>
              <a:rPr lang="en-US" sz="2400">
                <a:solidFill>
                  <a:srgbClr val="000000"/>
                </a:solidFill>
              </a:rPr>
              <a:t>:</a:t>
            </a:r>
            <a:r>
              <a:rPr lang="en-US" sz="2400" b="0" i="0">
                <a:solidFill>
                  <a:srgbClr val="000000"/>
                </a:solidFill>
              </a:rPr>
              <a:t> </a:t>
            </a:r>
            <a:r>
              <a:rPr lang="en-US" sz="2400">
                <a:solidFill>
                  <a:srgbClr val="000000"/>
                </a:solidFill>
              </a:rPr>
              <a:t>S</a:t>
            </a:r>
            <a:r>
              <a:rPr lang="en-US" sz="2400" b="0" i="0">
                <a:solidFill>
                  <a:srgbClr val="000000"/>
                </a:solidFill>
              </a:rPr>
              <a:t>emantic abstractions describing universal categories of events, concepts, and relationships, based </a:t>
            </a:r>
            <a:r>
              <a:rPr lang="en-US" sz="2400">
                <a:solidFill>
                  <a:srgbClr val="000000"/>
                </a:solidFill>
              </a:rPr>
              <a:t>on </a:t>
            </a:r>
            <a:r>
              <a:rPr lang="en-US" sz="2400" b="0" i="0">
                <a:solidFill>
                  <a:schemeClr val="accent1"/>
                </a:solidFill>
              </a:rPr>
              <a:t>FrameNet</a:t>
            </a:r>
            <a:r>
              <a:rPr lang="en-US" sz="2400" b="0" i="0" baseline="30000">
                <a:solidFill>
                  <a:schemeClr val="accent1"/>
                </a:solidFill>
              </a:rPr>
              <a:t>1</a:t>
            </a:r>
            <a:endParaRPr/>
          </a:p>
          <a:p>
            <a:pPr marL="0" lvl="0" indent="0" algn="l" rtl="0">
              <a:lnSpc>
                <a:spcPct val="90000"/>
              </a:lnSpc>
              <a:spcBef>
                <a:spcPts val="1000"/>
              </a:spcBef>
              <a:spcAft>
                <a:spcPts val="0"/>
              </a:spcAft>
              <a:buClr>
                <a:schemeClr val="dk1"/>
              </a:buClr>
              <a:buSzPts val="2400"/>
              <a:buNone/>
            </a:pPr>
            <a:endParaRPr sz="2400" b="0" i="0">
              <a:solidFill>
                <a:srgbClr val="000000"/>
              </a:solidFill>
            </a:endParaRPr>
          </a:p>
          <a:p>
            <a:pPr marL="0" lvl="0" indent="0" algn="l" rtl="0">
              <a:lnSpc>
                <a:spcPct val="90000"/>
              </a:lnSpc>
              <a:spcBef>
                <a:spcPts val="1800"/>
              </a:spcBef>
              <a:spcAft>
                <a:spcPts val="0"/>
              </a:spcAft>
              <a:buClr>
                <a:srgbClr val="000000"/>
              </a:buClr>
              <a:buSzPts val="2400"/>
              <a:buNone/>
            </a:pPr>
            <a:endParaRPr sz="2400">
              <a:solidFill>
                <a:srgbClr val="000000"/>
              </a:solidFill>
            </a:endParaRPr>
          </a:p>
          <a:p>
            <a:pPr marL="0" lvl="0" indent="0" algn="l" rtl="0">
              <a:lnSpc>
                <a:spcPct val="90000"/>
              </a:lnSpc>
              <a:spcBef>
                <a:spcPts val="1800"/>
              </a:spcBef>
              <a:spcAft>
                <a:spcPts val="0"/>
              </a:spcAft>
              <a:buClr>
                <a:srgbClr val="000000"/>
              </a:buClr>
              <a:buSzPts val="2400"/>
              <a:buNone/>
            </a:pPr>
            <a:r>
              <a:rPr lang="en-US" sz="2400" b="0" i="0">
                <a:solidFill>
                  <a:srgbClr val="000000"/>
                </a:solidFill>
              </a:rPr>
              <a:t>Frame semantics provide a higher-level representation of individual tokens. </a:t>
            </a:r>
            <a:endParaRPr/>
          </a:p>
          <a:p>
            <a:pPr marL="0" lvl="0" indent="0" algn="l" rtl="0">
              <a:lnSpc>
                <a:spcPct val="90000"/>
              </a:lnSpc>
              <a:spcBef>
                <a:spcPts val="1000"/>
              </a:spcBef>
              <a:spcAft>
                <a:spcPts val="0"/>
              </a:spcAft>
              <a:buClr>
                <a:schemeClr val="dk1"/>
              </a:buClr>
              <a:buSzPts val="2400"/>
              <a:buNone/>
            </a:pPr>
            <a:br>
              <a:rPr lang="en-US" sz="2400"/>
            </a:br>
            <a:endParaRPr sz="2400"/>
          </a:p>
          <a:p>
            <a:pPr marL="0" lvl="0" indent="0" algn="l" rtl="0">
              <a:lnSpc>
                <a:spcPct val="90000"/>
              </a:lnSpc>
              <a:spcBef>
                <a:spcPts val="1000"/>
              </a:spcBef>
              <a:spcAft>
                <a:spcPts val="0"/>
              </a:spcAft>
              <a:buClr>
                <a:schemeClr val="dk1"/>
              </a:buClr>
              <a:buSzPts val="2400"/>
              <a:buNone/>
            </a:pPr>
            <a:endParaRPr sz="2400" b="0" i="0" baseline="30000">
              <a:solidFill>
                <a:schemeClr val="accent1"/>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baseline="30000">
              <a:solidFill>
                <a:schemeClr val="accent1"/>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b="0" i="0" baseline="30000">
              <a:solidFill>
                <a:schemeClr val="accent1"/>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baseline="30000">
              <a:solidFill>
                <a:schemeClr val="accent1"/>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b="0" i="0" baseline="30000">
              <a:solidFill>
                <a:schemeClr val="accent1"/>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b="0" i="0" baseline="30000">
              <a:solidFill>
                <a:schemeClr val="accent1"/>
              </a:solidFill>
              <a:latin typeface="Arial"/>
              <a:ea typeface="Arial"/>
              <a:cs typeface="Arial"/>
              <a:sym typeface="Arial"/>
            </a:endParaRPr>
          </a:p>
          <a:p>
            <a:pPr marL="0" lvl="0" indent="0" algn="l" rtl="0">
              <a:lnSpc>
                <a:spcPct val="90000"/>
              </a:lnSpc>
              <a:spcBef>
                <a:spcPts val="1000"/>
              </a:spcBef>
              <a:spcAft>
                <a:spcPts val="0"/>
              </a:spcAft>
              <a:buClr>
                <a:srgbClr val="000000"/>
              </a:buClr>
              <a:buSzPts val="2400"/>
              <a:buNone/>
            </a:pPr>
            <a:r>
              <a:rPr lang="en-US" sz="2400" b="0" i="0">
                <a:solidFill>
                  <a:srgbClr val="000000"/>
                </a:solidFill>
                <a:latin typeface="Arial"/>
                <a:ea typeface="Arial"/>
                <a:cs typeface="Arial"/>
                <a:sym typeface="Arial"/>
              </a:rPr>
              <a:t>FrameNet defines more than 1200 frames</a:t>
            </a:r>
            <a:r>
              <a:rPr lang="en-US" sz="2400"/>
              <a:t> </a:t>
            </a:r>
            <a:br>
              <a:rPr lang="en-US" sz="2400"/>
            </a:br>
            <a:endParaRPr sz="2400" baseline="30000">
              <a:solidFill>
                <a:schemeClr val="accent1"/>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b="0" i="0" baseline="30000">
              <a:solidFill>
                <a:schemeClr val="accent1"/>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b="0" i="0" baseline="30000">
              <a:solidFill>
                <a:schemeClr val="accent1"/>
              </a:solidFill>
              <a:latin typeface="Arial"/>
              <a:ea typeface="Arial"/>
              <a:cs typeface="Arial"/>
              <a:sym typeface="Arial"/>
            </a:endParaRPr>
          </a:p>
        </p:txBody>
      </p:sp>
      <p:sp>
        <p:nvSpPr>
          <p:cNvPr id="440" name="Google Shape;440;g7b064de3d2_0_519"/>
          <p:cNvSpPr txBox="1">
            <a:spLocks noGrp="1"/>
          </p:cNvSpPr>
          <p:nvPr>
            <p:ph type="sldNum" idx="12"/>
          </p:nvPr>
        </p:nvSpPr>
        <p:spPr>
          <a:xfrm>
            <a:off x="8610600" y="1193960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441" name="Google Shape;441;g7b064de3d2_0_519"/>
          <p:cNvSpPr txBox="1"/>
          <p:nvPr/>
        </p:nvSpPr>
        <p:spPr>
          <a:xfrm>
            <a:off x="630621" y="11955254"/>
            <a:ext cx="11561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baseline="30000">
                <a:solidFill>
                  <a:srgbClr val="000000"/>
                </a:solidFill>
                <a:latin typeface="Arial"/>
                <a:ea typeface="Arial"/>
                <a:cs typeface="Arial"/>
                <a:sym typeface="Arial"/>
              </a:rPr>
              <a:t>1</a:t>
            </a:r>
            <a:r>
              <a:rPr lang="en-US" sz="1400" b="0" i="0">
                <a:solidFill>
                  <a:srgbClr val="000000"/>
                </a:solidFill>
                <a:latin typeface="Arial"/>
                <a:ea typeface="Arial"/>
                <a:cs typeface="Arial"/>
                <a:sym typeface="Arial"/>
              </a:rPr>
              <a:t>Collin F. Baker, Charles J. Fillmore, and John B. Lowe. 1998. </a:t>
            </a:r>
            <a:r>
              <a:rPr lang="en-US" sz="1400" b="0" i="0">
                <a:solidFill>
                  <a:srgbClr val="000080"/>
                </a:solidFill>
                <a:latin typeface="Arial"/>
                <a:ea typeface="Arial"/>
                <a:cs typeface="Arial"/>
                <a:sym typeface="Arial"/>
              </a:rPr>
              <a:t>The berkeley framenet project</a:t>
            </a:r>
            <a:r>
              <a:rPr lang="en-US" sz="1400" b="0" i="0">
                <a:solidFill>
                  <a:srgbClr val="000000"/>
                </a:solidFill>
                <a:latin typeface="Arial"/>
                <a:ea typeface="Arial"/>
                <a:cs typeface="Arial"/>
                <a:sym typeface="Arial"/>
              </a:rPr>
              <a:t>. , ACL 1998</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https://framenet.icsi.berkeley.edu/fndrupal/</a:t>
            </a:r>
            <a:endParaRPr/>
          </a:p>
        </p:txBody>
      </p:sp>
      <p:sp>
        <p:nvSpPr>
          <p:cNvPr id="442" name="Google Shape;442;g7b064de3d2_0_519"/>
          <p:cNvSpPr txBox="1"/>
          <p:nvPr/>
        </p:nvSpPr>
        <p:spPr>
          <a:xfrm>
            <a:off x="3115005" y="8485203"/>
            <a:ext cx="5495700" cy="646200"/>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9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I    </a:t>
            </a:r>
            <a:r>
              <a:rPr lang="en-US" sz="1800">
                <a:solidFill>
                  <a:schemeClr val="accent1"/>
                </a:solidFill>
                <a:latin typeface="Arial"/>
                <a:ea typeface="Arial"/>
                <a:cs typeface="Arial"/>
                <a:sym typeface="Arial"/>
              </a:rPr>
              <a:t>want</a:t>
            </a:r>
            <a:r>
              <a:rPr lang="en-US" sz="1800">
                <a:solidFill>
                  <a:srgbClr val="000000"/>
                </a:solidFill>
                <a:latin typeface="Arial"/>
                <a:ea typeface="Arial"/>
                <a:cs typeface="Arial"/>
                <a:sym typeface="Arial"/>
              </a:rPr>
              <a:t>    you   to      </a:t>
            </a:r>
            <a:r>
              <a:rPr lang="en-US" sz="1800">
                <a:solidFill>
                  <a:srgbClr val="548135"/>
                </a:solidFill>
                <a:latin typeface="Arial"/>
                <a:ea typeface="Arial"/>
                <a:cs typeface="Arial"/>
                <a:sym typeface="Arial"/>
              </a:rPr>
              <a:t>look</a:t>
            </a:r>
            <a:r>
              <a:rPr lang="en-US" sz="1800">
                <a:solidFill>
                  <a:srgbClr val="000000"/>
                </a:solidFill>
                <a:latin typeface="Arial"/>
                <a:ea typeface="Arial"/>
                <a:cs typeface="Arial"/>
                <a:sym typeface="Arial"/>
              </a:rPr>
              <a:t>      at    this       </a:t>
            </a:r>
            <a:r>
              <a:rPr lang="en-US" sz="1800">
                <a:solidFill>
                  <a:srgbClr val="C55A11"/>
                </a:solidFill>
                <a:latin typeface="Arial"/>
                <a:ea typeface="Arial"/>
                <a:cs typeface="Arial"/>
                <a:sym typeface="Arial"/>
              </a:rPr>
              <a:t>today</a:t>
            </a:r>
            <a:endParaRPr/>
          </a:p>
          <a:p>
            <a:pPr marL="0" marR="0" lvl="0" indent="0" algn="l" rtl="0">
              <a:lnSpc>
                <a:spcPct val="90000"/>
              </a:lnSpc>
              <a:spcBef>
                <a:spcPts val="1000"/>
              </a:spcBef>
              <a:spcAft>
                <a:spcPts val="0"/>
              </a:spcAft>
              <a:buClr>
                <a:schemeClr val="accent1"/>
              </a:buClr>
              <a:buSzPts val="2000"/>
              <a:buFont typeface="Arial"/>
              <a:buNone/>
            </a:pPr>
            <a:r>
              <a:rPr lang="en-US" sz="2000" baseline="30000">
                <a:solidFill>
                  <a:schemeClr val="accent1"/>
                </a:solidFill>
                <a:latin typeface="Arial"/>
                <a:ea typeface="Arial"/>
                <a:cs typeface="Arial"/>
                <a:sym typeface="Arial"/>
              </a:rPr>
              <a:t>    DESIRING                        </a:t>
            </a:r>
            <a:r>
              <a:rPr lang="en-US" sz="2000" baseline="30000">
                <a:solidFill>
                  <a:srgbClr val="548135"/>
                </a:solidFill>
                <a:latin typeface="Arial"/>
                <a:ea typeface="Arial"/>
                <a:cs typeface="Arial"/>
                <a:sym typeface="Arial"/>
              </a:rPr>
              <a:t>PERCEPTION</a:t>
            </a:r>
            <a:r>
              <a:rPr lang="en-US" sz="2000" baseline="30000">
                <a:solidFill>
                  <a:schemeClr val="accent1"/>
                </a:solidFill>
                <a:latin typeface="Arial"/>
                <a:ea typeface="Arial"/>
                <a:cs typeface="Arial"/>
                <a:sym typeface="Arial"/>
              </a:rPr>
              <a:t>                       </a:t>
            </a:r>
            <a:r>
              <a:rPr lang="en-US" sz="2000" baseline="30000">
                <a:solidFill>
                  <a:srgbClr val="C55A11"/>
                </a:solidFill>
                <a:latin typeface="Arial"/>
                <a:ea typeface="Arial"/>
                <a:cs typeface="Arial"/>
                <a:sym typeface="Arial"/>
              </a:rPr>
              <a:t>CALENDERIC_UNIT</a:t>
            </a:r>
            <a:r>
              <a:rPr lang="en-US" sz="1800" baseline="30000">
                <a:solidFill>
                  <a:srgbClr val="000000"/>
                </a:solidFill>
                <a:latin typeface="Arial"/>
                <a:ea typeface="Arial"/>
                <a:cs typeface="Arial"/>
                <a:sym typeface="Arial"/>
              </a:rPr>
              <a:t>               </a:t>
            </a:r>
            <a:endParaRPr sz="1800" baseline="30000">
              <a:solidFill>
                <a:schemeClr val="accent1"/>
              </a:solidFill>
              <a:latin typeface="Arial"/>
              <a:ea typeface="Arial"/>
              <a:cs typeface="Arial"/>
              <a:sym typeface="Arial"/>
            </a:endParaRPr>
          </a:p>
        </p:txBody>
      </p:sp>
      <p:grpSp>
        <p:nvGrpSpPr>
          <p:cNvPr id="443" name="Google Shape;443;g7b064de3d2_0_519"/>
          <p:cNvGrpSpPr/>
          <p:nvPr/>
        </p:nvGrpSpPr>
        <p:grpSpPr>
          <a:xfrm>
            <a:off x="2795249" y="9941125"/>
            <a:ext cx="6753900" cy="2471100"/>
            <a:chOff x="2542343" y="4526762"/>
            <a:chExt cx="6753900" cy="2471100"/>
          </a:xfrm>
        </p:grpSpPr>
        <p:sp>
          <p:nvSpPr>
            <p:cNvPr id="444" name="Google Shape;444;g7b064de3d2_0_519"/>
            <p:cNvSpPr txBox="1"/>
            <p:nvPr/>
          </p:nvSpPr>
          <p:spPr>
            <a:xfrm>
              <a:off x="2542343" y="4526762"/>
              <a:ext cx="6753900" cy="2471100"/>
            </a:xfrm>
            <a:prstGeom prst="rect">
              <a:avLst/>
            </a:prstGeom>
            <a:noFill/>
            <a:ln>
              <a:noFill/>
            </a:ln>
          </p:spPr>
          <p:txBody>
            <a:bodyPr spcFirstLastPara="1" wrap="square" lIns="91425" tIns="45700" rIns="91425" bIns="45700" anchor="t" anchorCtr="0">
              <a:normAutofit/>
            </a:bodyPr>
            <a:lstStyle/>
            <a:p>
              <a:pPr marL="0" marR="0" lvl="0" indent="0" algn="l" rtl="0">
                <a:lnSpc>
                  <a:spcPct val="88000"/>
                </a:lnSpc>
                <a:spcBef>
                  <a:spcPts val="0"/>
                </a:spcBef>
                <a:spcAft>
                  <a:spcPts val="0"/>
                </a:spcAft>
                <a:buClr>
                  <a:schemeClr val="accent1"/>
                </a:buClr>
                <a:buSzPts val="2800"/>
                <a:buFont typeface="Arial"/>
                <a:buNone/>
              </a:pPr>
              <a:r>
                <a:rPr lang="en-US" sz="2800" baseline="30000">
                  <a:solidFill>
                    <a:schemeClr val="accent1"/>
                  </a:solidFill>
                  <a:latin typeface="Arial"/>
                  <a:ea typeface="Arial"/>
                  <a:cs typeface="Arial"/>
                  <a:sym typeface="Arial"/>
                </a:rPr>
                <a:t>					say</a:t>
              </a:r>
              <a:endParaRPr/>
            </a:p>
            <a:p>
              <a:pPr marL="0" marR="0" lvl="0" indent="0" algn="l" rtl="0">
                <a:lnSpc>
                  <a:spcPct val="88000"/>
                </a:lnSpc>
                <a:spcBef>
                  <a:spcPts val="0"/>
                </a:spcBef>
                <a:spcAft>
                  <a:spcPts val="0"/>
                </a:spcAft>
                <a:buClr>
                  <a:schemeClr val="accent1"/>
                </a:buClr>
                <a:buSzPts val="2800"/>
                <a:buFont typeface="Arial"/>
                <a:buNone/>
              </a:pPr>
              <a:r>
                <a:rPr lang="en-US" sz="2800" baseline="30000">
                  <a:solidFill>
                    <a:schemeClr val="accent1"/>
                  </a:solidFill>
                  <a:latin typeface="Arial"/>
                  <a:ea typeface="Arial"/>
                  <a:cs typeface="Arial"/>
                  <a:sym typeface="Arial"/>
                </a:rPr>
                <a:t>					hear</a:t>
              </a:r>
              <a:endParaRPr/>
            </a:p>
            <a:p>
              <a:pPr marL="0" marR="0" lvl="0" indent="0" algn="l" rtl="0">
                <a:lnSpc>
                  <a:spcPct val="88000"/>
                </a:lnSpc>
                <a:spcBef>
                  <a:spcPts val="0"/>
                </a:spcBef>
                <a:spcAft>
                  <a:spcPts val="0"/>
                </a:spcAft>
                <a:buClr>
                  <a:schemeClr val="accent1"/>
                </a:buClr>
                <a:buSzPts val="2800"/>
                <a:buFont typeface="Arial"/>
                <a:buNone/>
              </a:pPr>
              <a:r>
                <a:rPr lang="en-US" sz="2800" baseline="30000">
                  <a:solidFill>
                    <a:schemeClr val="accent1"/>
                  </a:solidFill>
                  <a:latin typeface="Arial"/>
                  <a:ea typeface="Arial"/>
                  <a:cs typeface="Arial"/>
                  <a:sym typeface="Arial"/>
                </a:rPr>
                <a:t>PERCEPTION	 	feel		OPINION</a:t>
              </a:r>
              <a:endParaRPr/>
            </a:p>
            <a:p>
              <a:pPr marL="0" marR="0" lvl="0" indent="0" algn="l" rtl="0">
                <a:lnSpc>
                  <a:spcPct val="88000"/>
                </a:lnSpc>
                <a:spcBef>
                  <a:spcPts val="0"/>
                </a:spcBef>
                <a:spcAft>
                  <a:spcPts val="0"/>
                </a:spcAft>
                <a:buClr>
                  <a:schemeClr val="accent1"/>
                </a:buClr>
                <a:buSzPts val="2800"/>
                <a:buFont typeface="Arial"/>
                <a:buNone/>
              </a:pPr>
              <a:r>
                <a:rPr lang="en-US" sz="2800" baseline="30000">
                  <a:solidFill>
                    <a:schemeClr val="accent1"/>
                  </a:solidFill>
                  <a:latin typeface="Arial"/>
                  <a:ea typeface="Arial"/>
                  <a:cs typeface="Arial"/>
                  <a:sym typeface="Arial"/>
                </a:rPr>
                <a:t>					smell</a:t>
              </a:r>
              <a:endParaRPr/>
            </a:p>
            <a:p>
              <a:pPr marL="0" marR="0" lvl="0" indent="0" algn="l" rtl="0">
                <a:lnSpc>
                  <a:spcPct val="88000"/>
                </a:lnSpc>
                <a:spcBef>
                  <a:spcPts val="0"/>
                </a:spcBef>
                <a:spcAft>
                  <a:spcPts val="0"/>
                </a:spcAft>
                <a:buClr>
                  <a:schemeClr val="accent1"/>
                </a:buClr>
                <a:buSzPts val="2800"/>
                <a:buFont typeface="Arial"/>
                <a:buNone/>
              </a:pPr>
              <a:r>
                <a:rPr lang="en-US" sz="2800" baseline="30000">
                  <a:solidFill>
                    <a:schemeClr val="accent1"/>
                  </a:solidFill>
                  <a:latin typeface="Arial"/>
                  <a:ea typeface="Arial"/>
                  <a:cs typeface="Arial"/>
                  <a:sym typeface="Arial"/>
                </a:rPr>
                <a:t>					see</a:t>
              </a:r>
              <a:endParaRPr/>
            </a:p>
          </p:txBody>
        </p:sp>
        <p:cxnSp>
          <p:nvCxnSpPr>
            <p:cNvPr id="445" name="Google Shape;445;g7b064de3d2_0_519"/>
            <p:cNvCxnSpPr/>
            <p:nvPr/>
          </p:nvCxnSpPr>
          <p:spPr>
            <a:xfrm rot="10800000">
              <a:off x="4267159" y="5391808"/>
              <a:ext cx="567600"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446" name="Google Shape;446;g7b064de3d2_0_519"/>
            <p:cNvCxnSpPr/>
            <p:nvPr/>
          </p:nvCxnSpPr>
          <p:spPr>
            <a:xfrm>
              <a:off x="5276194" y="5391807"/>
              <a:ext cx="595200" cy="3000"/>
            </a:xfrm>
            <a:prstGeom prst="straightConnector1">
              <a:avLst/>
            </a:prstGeom>
            <a:noFill/>
            <a:ln w="9525" cap="flat" cmpd="sng">
              <a:solidFill>
                <a:schemeClr val="accent1"/>
              </a:solidFill>
              <a:prstDash val="solid"/>
              <a:miter lim="800000"/>
              <a:headEnd type="none" w="sm" len="sm"/>
              <a:tailEnd type="triangle" w="med" len="med"/>
            </a:ln>
          </p:spPr>
        </p:cxnSp>
        <p:cxnSp>
          <p:nvCxnSpPr>
            <p:cNvPr id="447" name="Google Shape;447;g7b064de3d2_0_519"/>
            <p:cNvCxnSpPr/>
            <p:nvPr/>
          </p:nvCxnSpPr>
          <p:spPr>
            <a:xfrm flipH="1">
              <a:off x="4267180" y="4695495"/>
              <a:ext cx="588600" cy="612000"/>
            </a:xfrm>
            <a:prstGeom prst="straightConnector1">
              <a:avLst/>
            </a:prstGeom>
            <a:noFill/>
            <a:ln w="9525" cap="flat" cmpd="sng">
              <a:solidFill>
                <a:schemeClr val="accent1"/>
              </a:solidFill>
              <a:prstDash val="solid"/>
              <a:miter lim="800000"/>
              <a:headEnd type="none" w="sm" len="sm"/>
              <a:tailEnd type="triangle" w="med" len="med"/>
            </a:ln>
          </p:spPr>
        </p:cxnSp>
        <p:cxnSp>
          <p:nvCxnSpPr>
            <p:cNvPr id="448" name="Google Shape;448;g7b064de3d2_0_519"/>
            <p:cNvCxnSpPr/>
            <p:nvPr/>
          </p:nvCxnSpPr>
          <p:spPr>
            <a:xfrm rot="10800000">
              <a:off x="4267159" y="5423206"/>
              <a:ext cx="567600" cy="373500"/>
            </a:xfrm>
            <a:prstGeom prst="straightConnector1">
              <a:avLst/>
            </a:prstGeom>
            <a:noFill/>
            <a:ln w="9525" cap="flat" cmpd="sng">
              <a:solidFill>
                <a:schemeClr val="accent1"/>
              </a:solidFill>
              <a:prstDash val="solid"/>
              <a:miter lim="800000"/>
              <a:headEnd type="none" w="sm" len="sm"/>
              <a:tailEnd type="triangle" w="med" len="med"/>
            </a:ln>
          </p:spPr>
        </p:cxnSp>
        <p:cxnSp>
          <p:nvCxnSpPr>
            <p:cNvPr id="449" name="Google Shape;449;g7b064de3d2_0_519"/>
            <p:cNvCxnSpPr/>
            <p:nvPr/>
          </p:nvCxnSpPr>
          <p:spPr>
            <a:xfrm rot="10800000">
              <a:off x="4267179" y="5476217"/>
              <a:ext cx="588600" cy="726900"/>
            </a:xfrm>
            <a:prstGeom prst="straightConnector1">
              <a:avLst/>
            </a:prstGeom>
            <a:noFill/>
            <a:ln w="9525" cap="flat" cmpd="sng">
              <a:solidFill>
                <a:schemeClr val="accent1"/>
              </a:solidFill>
              <a:prstDash val="solid"/>
              <a:miter lim="800000"/>
              <a:headEnd type="none" w="sm" len="sm"/>
              <a:tailEnd type="triangle" w="med" len="med"/>
            </a:ln>
          </p:spPr>
        </p:cxnSp>
        <p:cxnSp>
          <p:nvCxnSpPr>
            <p:cNvPr id="450" name="Google Shape;450;g7b064de3d2_0_519"/>
            <p:cNvCxnSpPr/>
            <p:nvPr/>
          </p:nvCxnSpPr>
          <p:spPr>
            <a:xfrm flipH="1">
              <a:off x="4267180" y="5078424"/>
              <a:ext cx="588600" cy="282000"/>
            </a:xfrm>
            <a:prstGeom prst="straightConnector1">
              <a:avLst/>
            </a:prstGeom>
            <a:noFill/>
            <a:ln w="9525" cap="flat" cmpd="sng">
              <a:solidFill>
                <a:schemeClr val="accent1"/>
              </a:solidFill>
              <a:prstDash val="solid"/>
              <a:miter lim="800000"/>
              <a:headEnd type="none" w="sm" len="sm"/>
              <a:tailEnd type="triangle" w="med" len="med"/>
            </a:ln>
          </p:spPr>
        </p:cxnSp>
      </p:grpSp>
      <p:sp>
        <p:nvSpPr>
          <p:cNvPr id="451" name="Google Shape;451;g7b064de3d2_0_519"/>
          <p:cNvSpPr txBox="1"/>
          <p:nvPr/>
        </p:nvSpPr>
        <p:spPr>
          <a:xfrm>
            <a:off x="9144000" y="8730104"/>
            <a:ext cx="2635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frame elements</a:t>
            </a:r>
            <a:endParaRPr/>
          </a:p>
        </p:txBody>
      </p:sp>
      <p:cxnSp>
        <p:nvCxnSpPr>
          <p:cNvPr id="452" name="Google Shape;452;g7b064de3d2_0_519"/>
          <p:cNvCxnSpPr/>
          <p:nvPr/>
        </p:nvCxnSpPr>
        <p:spPr>
          <a:xfrm rot="10800000">
            <a:off x="8630266" y="8914770"/>
            <a:ext cx="567600" cy="0"/>
          </a:xfrm>
          <a:prstGeom prst="straightConnector1">
            <a:avLst/>
          </a:prstGeom>
          <a:noFill/>
          <a:ln w="9525" cap="flat" cmpd="sng">
            <a:solidFill>
              <a:schemeClr val="accent1"/>
            </a:solidFill>
            <a:prstDash val="solid"/>
            <a:miter lim="800000"/>
            <a:headEnd type="none" w="sm" len="sm"/>
            <a:tailEnd type="triangle" w="med" len="med"/>
          </a:ln>
        </p:spPr>
      </p:cxnSp>
      <p:sp>
        <p:nvSpPr>
          <p:cNvPr id="453" name="Google Shape;453;g7b064de3d2_0_519"/>
          <p:cNvSpPr/>
          <p:nvPr/>
        </p:nvSpPr>
        <p:spPr>
          <a:xfrm>
            <a:off x="3679450" y="4329213"/>
            <a:ext cx="2146500" cy="36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highlight>
                  <a:srgbClr val="F4CCCC"/>
                </a:highlight>
                <a:latin typeface="Source Sans Pro"/>
                <a:ea typeface="Source Sans Pro"/>
                <a:cs typeface="Source Sans Pro"/>
                <a:sym typeface="Source Sans Pro"/>
              </a:rPr>
              <a:t>emotion_directed</a:t>
            </a:r>
            <a:endParaRPr sz="2000">
              <a:highlight>
                <a:srgbClr val="F4CCCC"/>
              </a:highlight>
              <a:latin typeface="Source Sans Pro"/>
              <a:ea typeface="Source Sans Pro"/>
              <a:cs typeface="Source Sans Pro"/>
              <a:sym typeface="Source Sans Pro"/>
            </a:endParaRPr>
          </a:p>
        </p:txBody>
      </p:sp>
      <p:sp>
        <p:nvSpPr>
          <p:cNvPr id="454" name="Google Shape;454;g7b064de3d2_0_519"/>
          <p:cNvSpPr/>
          <p:nvPr/>
        </p:nvSpPr>
        <p:spPr>
          <a:xfrm>
            <a:off x="2636450" y="3549450"/>
            <a:ext cx="7074600" cy="5409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a:latin typeface="Source Sans Pro"/>
                <a:ea typeface="Source Sans Pro"/>
                <a:cs typeface="Source Sans Pro"/>
                <a:sym typeface="Source Sans Pro"/>
              </a:rPr>
              <a:t>Have you been </a:t>
            </a:r>
            <a:r>
              <a:rPr lang="en-US" sz="2000">
                <a:highlight>
                  <a:srgbClr val="F4CCCC"/>
                </a:highlight>
                <a:latin typeface="Source Sans Pro"/>
                <a:ea typeface="Source Sans Pro"/>
                <a:cs typeface="Source Sans Pro"/>
                <a:sym typeface="Source Sans Pro"/>
              </a:rPr>
              <a:t>excited</a:t>
            </a:r>
            <a:r>
              <a:rPr lang="en-US" sz="2000">
                <a:latin typeface="Source Sans Pro"/>
                <a:ea typeface="Source Sans Pro"/>
                <a:cs typeface="Source Sans Pro"/>
                <a:sym typeface="Source Sans Pro"/>
              </a:rPr>
              <a:t> to ride to work in the past?</a:t>
            </a:r>
            <a:endParaRPr sz="2000">
              <a:latin typeface="Source Sans Pro"/>
              <a:ea typeface="Source Sans Pro"/>
              <a:cs typeface="Source Sans Pro"/>
              <a:sym typeface="Source Sans Pro"/>
            </a:endParaRPr>
          </a:p>
        </p:txBody>
      </p:sp>
      <p:pic>
        <p:nvPicPr>
          <p:cNvPr id="455" name="Google Shape;455;g7b064de3d2_0_519"/>
          <p:cNvPicPr preferRelativeResize="0"/>
          <p:nvPr/>
        </p:nvPicPr>
        <p:blipFill>
          <a:blip r:embed="rId3">
            <a:alphaModFix/>
          </a:blip>
          <a:stretch>
            <a:fillRect/>
          </a:stretch>
        </p:blipFill>
        <p:spPr>
          <a:xfrm>
            <a:off x="2019488" y="3549531"/>
            <a:ext cx="540750" cy="540750"/>
          </a:xfrm>
          <a:prstGeom prst="rect">
            <a:avLst/>
          </a:prstGeom>
          <a:noFill/>
          <a:ln>
            <a:noFill/>
          </a:ln>
        </p:spPr>
      </p:pic>
      <p:sp>
        <p:nvSpPr>
          <p:cNvPr id="456" name="Google Shape;456;g7b064de3d2_0_519"/>
          <p:cNvSpPr txBox="1"/>
          <p:nvPr/>
        </p:nvSpPr>
        <p:spPr>
          <a:xfrm>
            <a:off x="2742850" y="4228325"/>
            <a:ext cx="12414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400" i="1">
                <a:solidFill>
                  <a:schemeClr val="dk1"/>
                </a:solidFill>
                <a:latin typeface="Source Sans Pro SemiBold"/>
                <a:ea typeface="Source Sans Pro SemiBold"/>
                <a:cs typeface="Source Sans Pro SemiBold"/>
                <a:sym typeface="Source Sans Pro SemiBold"/>
              </a:rPr>
              <a:t>Frame</a:t>
            </a:r>
            <a:endParaRPr>
              <a:latin typeface="Source Sans Pro SemiBold"/>
              <a:ea typeface="Source Sans Pro SemiBold"/>
              <a:cs typeface="Source Sans Pro SemiBold"/>
              <a:sym typeface="Source Sans Pro SemiBold"/>
            </a:endParaRPr>
          </a:p>
        </p:txBody>
      </p:sp>
      <p:sp>
        <p:nvSpPr>
          <p:cNvPr id="457" name="Google Shape;457;g7b064de3d2_0_519"/>
          <p:cNvSpPr txBox="1"/>
          <p:nvPr/>
        </p:nvSpPr>
        <p:spPr>
          <a:xfrm>
            <a:off x="838200" y="3549525"/>
            <a:ext cx="12414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400" i="1">
                <a:solidFill>
                  <a:schemeClr val="dk1"/>
                </a:solidFill>
                <a:latin typeface="Source Sans Pro SemiBold"/>
                <a:ea typeface="Source Sans Pro SemiBold"/>
                <a:cs typeface="Source Sans Pro SemiBold"/>
                <a:sym typeface="Source Sans Pro SemiBold"/>
              </a:rPr>
              <a:t>Tokens</a:t>
            </a:r>
            <a:endParaRPr>
              <a:latin typeface="Source Sans Pro SemiBold"/>
              <a:ea typeface="Source Sans Pro SemiBold"/>
              <a:cs typeface="Source Sans Pro SemiBold"/>
              <a:sym typeface="Source Sans Pro SemiBold"/>
            </a:endParaRPr>
          </a:p>
        </p:txBody>
      </p:sp>
      <p:sp>
        <p:nvSpPr>
          <p:cNvPr id="458" name="Google Shape;458;g7b064de3d2_0_519"/>
          <p:cNvSpPr txBox="1"/>
          <p:nvPr/>
        </p:nvSpPr>
        <p:spPr>
          <a:xfrm>
            <a:off x="805800" y="2424413"/>
            <a:ext cx="105804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400">
                <a:solidFill>
                  <a:schemeClr val="dk1"/>
                </a:solidFill>
                <a:latin typeface="Source Sans Pro"/>
                <a:ea typeface="Source Sans Pro"/>
                <a:cs typeface="Source Sans Pro"/>
                <a:sym typeface="Source Sans Pro"/>
              </a:rPr>
              <a:t>Provide high-level representation for tokens</a:t>
            </a:r>
            <a:endParaRPr>
              <a:latin typeface="Source Sans Pro"/>
              <a:ea typeface="Source Sans Pro"/>
              <a:cs typeface="Source Sans Pro"/>
              <a:sym typeface="Source Sans Pro"/>
            </a:endParaRPr>
          </a:p>
        </p:txBody>
      </p:sp>
      <p:cxnSp>
        <p:nvCxnSpPr>
          <p:cNvPr id="459" name="Google Shape;459;g7b064de3d2_0_519"/>
          <p:cNvCxnSpPr>
            <a:endCxn id="453" idx="0"/>
          </p:cNvCxnSpPr>
          <p:nvPr/>
        </p:nvCxnSpPr>
        <p:spPr>
          <a:xfrm flipH="1">
            <a:off x="4752700" y="3969213"/>
            <a:ext cx="6600" cy="360000"/>
          </a:xfrm>
          <a:prstGeom prst="straightConnector1">
            <a:avLst/>
          </a:prstGeom>
          <a:noFill/>
          <a:ln w="28575" cap="flat" cmpd="sng">
            <a:solidFill>
              <a:srgbClr val="F4CCCC"/>
            </a:solidFill>
            <a:prstDash val="solid"/>
            <a:round/>
            <a:headEnd type="none" w="med" len="med"/>
            <a:tailEnd type="triangle" w="med" len="med"/>
          </a:ln>
        </p:spPr>
      </p:cxnSp>
      <p:cxnSp>
        <p:nvCxnSpPr>
          <p:cNvPr id="460" name="Google Shape;460;g7b064de3d2_0_519"/>
          <p:cNvCxnSpPr>
            <a:stCxn id="453" idx="2"/>
          </p:cNvCxnSpPr>
          <p:nvPr/>
        </p:nvCxnSpPr>
        <p:spPr>
          <a:xfrm>
            <a:off x="4752700" y="4694313"/>
            <a:ext cx="402300" cy="1007700"/>
          </a:xfrm>
          <a:prstGeom prst="straightConnector1">
            <a:avLst/>
          </a:prstGeom>
          <a:noFill/>
          <a:ln w="28575" cap="flat" cmpd="sng">
            <a:solidFill>
              <a:srgbClr val="F4CCCC"/>
            </a:solidFill>
            <a:prstDash val="solid"/>
            <a:round/>
            <a:headEnd type="none" w="med" len="med"/>
            <a:tailEnd type="triangle" w="med" len="med"/>
          </a:ln>
        </p:spPr>
      </p:cxnSp>
      <p:cxnSp>
        <p:nvCxnSpPr>
          <p:cNvPr id="461" name="Google Shape;461;g7b064de3d2_0_519"/>
          <p:cNvCxnSpPr>
            <a:stCxn id="453" idx="2"/>
          </p:cNvCxnSpPr>
          <p:nvPr/>
        </p:nvCxnSpPr>
        <p:spPr>
          <a:xfrm>
            <a:off x="4752700" y="4694313"/>
            <a:ext cx="769800" cy="692400"/>
          </a:xfrm>
          <a:prstGeom prst="straightConnector1">
            <a:avLst/>
          </a:prstGeom>
          <a:noFill/>
          <a:ln w="28575" cap="flat" cmpd="sng">
            <a:solidFill>
              <a:srgbClr val="F4CCCC"/>
            </a:solidFill>
            <a:prstDash val="solid"/>
            <a:round/>
            <a:headEnd type="none" w="med" len="med"/>
            <a:tailEnd type="triangle" w="med" len="med"/>
          </a:ln>
        </p:spPr>
      </p:cxnSp>
      <p:cxnSp>
        <p:nvCxnSpPr>
          <p:cNvPr id="462" name="Google Shape;462;g7b064de3d2_0_519"/>
          <p:cNvCxnSpPr>
            <a:stCxn id="453" idx="2"/>
            <a:endCxn id="463" idx="1"/>
          </p:cNvCxnSpPr>
          <p:nvPr/>
        </p:nvCxnSpPr>
        <p:spPr>
          <a:xfrm>
            <a:off x="4752700" y="4694313"/>
            <a:ext cx="862200" cy="404700"/>
          </a:xfrm>
          <a:prstGeom prst="straightConnector1">
            <a:avLst/>
          </a:prstGeom>
          <a:noFill/>
          <a:ln w="28575" cap="flat" cmpd="sng">
            <a:solidFill>
              <a:srgbClr val="F4CCCC"/>
            </a:solidFill>
            <a:prstDash val="solid"/>
            <a:round/>
            <a:headEnd type="none" w="med" len="med"/>
            <a:tailEnd type="triangle" w="med" len="med"/>
          </a:ln>
        </p:spPr>
      </p:cxnSp>
      <p:sp>
        <p:nvSpPr>
          <p:cNvPr id="463" name="Google Shape;463;g7b064de3d2_0_519"/>
          <p:cNvSpPr/>
          <p:nvPr/>
        </p:nvSpPr>
        <p:spPr>
          <a:xfrm>
            <a:off x="5614800" y="4828600"/>
            <a:ext cx="1025400" cy="54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a:latin typeface="Source Sans Pro"/>
                <a:ea typeface="Source Sans Pro"/>
                <a:cs typeface="Source Sans Pro"/>
                <a:sym typeface="Source Sans Pro"/>
              </a:rPr>
              <a:t>etc.</a:t>
            </a:r>
            <a:endParaRPr sz="2000">
              <a:latin typeface="Source Sans Pro"/>
              <a:ea typeface="Source Sans Pro"/>
              <a:cs typeface="Source Sans Pro"/>
              <a:sym typeface="Source Sans Pro"/>
            </a:endParaRPr>
          </a:p>
        </p:txBody>
      </p:sp>
      <p:sp>
        <p:nvSpPr>
          <p:cNvPr id="464" name="Google Shape;464;g7b064de3d2_0_519"/>
          <p:cNvSpPr/>
          <p:nvPr/>
        </p:nvSpPr>
        <p:spPr>
          <a:xfrm>
            <a:off x="5438175" y="5196650"/>
            <a:ext cx="1025400" cy="54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a:latin typeface="Source Sans Pro"/>
                <a:ea typeface="Source Sans Pro"/>
                <a:cs typeface="Source Sans Pro"/>
                <a:sym typeface="Source Sans Pro"/>
              </a:rPr>
              <a:t>fine</a:t>
            </a:r>
            <a:endParaRPr sz="2000">
              <a:latin typeface="Source Sans Pro"/>
              <a:ea typeface="Source Sans Pro"/>
              <a:cs typeface="Source Sans Pro"/>
              <a:sym typeface="Source Sans Pro"/>
            </a:endParaRPr>
          </a:p>
        </p:txBody>
      </p:sp>
      <p:sp>
        <p:nvSpPr>
          <p:cNvPr id="465" name="Google Shape;465;g7b064de3d2_0_519"/>
          <p:cNvSpPr/>
          <p:nvPr/>
        </p:nvSpPr>
        <p:spPr>
          <a:xfrm>
            <a:off x="5023600" y="5555363"/>
            <a:ext cx="1025400" cy="54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a:latin typeface="Source Sans Pro"/>
                <a:ea typeface="Source Sans Pro"/>
                <a:cs typeface="Source Sans Pro"/>
                <a:sym typeface="Source Sans Pro"/>
              </a:rPr>
              <a:t>thrilled</a:t>
            </a:r>
            <a:endParaRPr sz="2000">
              <a:latin typeface="Source Sans Pro"/>
              <a:ea typeface="Source Sans Pro"/>
              <a:cs typeface="Source Sans Pro"/>
              <a:sym typeface="Source Sans Pro"/>
            </a:endParaRPr>
          </a:p>
        </p:txBody>
      </p:sp>
      <p:cxnSp>
        <p:nvCxnSpPr>
          <p:cNvPr id="466" name="Google Shape;466;g7b064de3d2_0_519"/>
          <p:cNvCxnSpPr>
            <a:stCxn id="453" idx="2"/>
          </p:cNvCxnSpPr>
          <p:nvPr/>
        </p:nvCxnSpPr>
        <p:spPr>
          <a:xfrm flipH="1">
            <a:off x="4329400" y="4694313"/>
            <a:ext cx="423300" cy="1048800"/>
          </a:xfrm>
          <a:prstGeom prst="straightConnector1">
            <a:avLst/>
          </a:prstGeom>
          <a:noFill/>
          <a:ln w="28575" cap="flat" cmpd="sng">
            <a:solidFill>
              <a:srgbClr val="F4CCCC"/>
            </a:solidFill>
            <a:prstDash val="solid"/>
            <a:round/>
            <a:headEnd type="none" w="med" len="med"/>
            <a:tailEnd type="triangle" w="med" len="med"/>
          </a:ln>
        </p:spPr>
      </p:cxnSp>
      <p:cxnSp>
        <p:nvCxnSpPr>
          <p:cNvPr id="467" name="Google Shape;467;g7b064de3d2_0_519"/>
          <p:cNvCxnSpPr>
            <a:stCxn id="453" idx="2"/>
          </p:cNvCxnSpPr>
          <p:nvPr/>
        </p:nvCxnSpPr>
        <p:spPr>
          <a:xfrm flipH="1">
            <a:off x="3961900" y="4694313"/>
            <a:ext cx="790800" cy="733800"/>
          </a:xfrm>
          <a:prstGeom prst="straightConnector1">
            <a:avLst/>
          </a:prstGeom>
          <a:noFill/>
          <a:ln w="28575" cap="flat" cmpd="sng">
            <a:solidFill>
              <a:srgbClr val="F4CCCC"/>
            </a:solidFill>
            <a:prstDash val="solid"/>
            <a:round/>
            <a:headEnd type="none" w="med" len="med"/>
            <a:tailEnd type="triangle" w="med" len="med"/>
          </a:ln>
        </p:spPr>
      </p:cxnSp>
      <p:cxnSp>
        <p:nvCxnSpPr>
          <p:cNvPr id="468" name="Google Shape;468;g7b064de3d2_0_519"/>
          <p:cNvCxnSpPr>
            <a:stCxn id="453" idx="2"/>
          </p:cNvCxnSpPr>
          <p:nvPr/>
        </p:nvCxnSpPr>
        <p:spPr>
          <a:xfrm flipH="1">
            <a:off x="3869500" y="4694313"/>
            <a:ext cx="883200" cy="446100"/>
          </a:xfrm>
          <a:prstGeom prst="straightConnector1">
            <a:avLst/>
          </a:prstGeom>
          <a:noFill/>
          <a:ln w="28575" cap="flat" cmpd="sng">
            <a:solidFill>
              <a:srgbClr val="F4CCCC"/>
            </a:solidFill>
            <a:prstDash val="solid"/>
            <a:round/>
            <a:headEnd type="none" w="med" len="med"/>
            <a:tailEnd type="triangle" w="med" len="med"/>
          </a:ln>
        </p:spPr>
      </p:cxnSp>
      <p:sp>
        <p:nvSpPr>
          <p:cNvPr id="469" name="Google Shape;469;g7b064de3d2_0_519"/>
          <p:cNvSpPr/>
          <p:nvPr/>
        </p:nvSpPr>
        <p:spPr>
          <a:xfrm>
            <a:off x="2824875" y="4771075"/>
            <a:ext cx="1025400" cy="540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000">
                <a:latin typeface="Source Sans Pro"/>
                <a:ea typeface="Source Sans Pro"/>
                <a:cs typeface="Source Sans Pro"/>
                <a:sym typeface="Source Sans Pro"/>
              </a:rPr>
              <a:t>sad</a:t>
            </a:r>
            <a:endParaRPr sz="2000">
              <a:latin typeface="Source Sans Pro"/>
              <a:ea typeface="Source Sans Pro"/>
              <a:cs typeface="Source Sans Pro"/>
              <a:sym typeface="Source Sans Pro"/>
            </a:endParaRPr>
          </a:p>
        </p:txBody>
      </p:sp>
      <p:sp>
        <p:nvSpPr>
          <p:cNvPr id="470" name="Google Shape;470;g7b064de3d2_0_519"/>
          <p:cNvSpPr/>
          <p:nvPr/>
        </p:nvSpPr>
        <p:spPr>
          <a:xfrm>
            <a:off x="2977275" y="5152075"/>
            <a:ext cx="1025400" cy="540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000">
                <a:latin typeface="Source Sans Pro"/>
                <a:ea typeface="Source Sans Pro"/>
                <a:cs typeface="Source Sans Pro"/>
                <a:sym typeface="Source Sans Pro"/>
              </a:rPr>
              <a:t>worried</a:t>
            </a:r>
            <a:endParaRPr sz="2000">
              <a:latin typeface="Source Sans Pro"/>
              <a:ea typeface="Source Sans Pro"/>
              <a:cs typeface="Source Sans Pro"/>
              <a:sym typeface="Source Sans Pro"/>
            </a:endParaRPr>
          </a:p>
        </p:txBody>
      </p:sp>
      <p:sp>
        <p:nvSpPr>
          <p:cNvPr id="471" name="Google Shape;471;g7b064de3d2_0_519"/>
          <p:cNvSpPr/>
          <p:nvPr/>
        </p:nvSpPr>
        <p:spPr>
          <a:xfrm>
            <a:off x="2824875" y="5545525"/>
            <a:ext cx="1552200" cy="540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000">
                <a:latin typeface="Source Sans Pro"/>
                <a:ea typeface="Source Sans Pro"/>
                <a:cs typeface="Source Sans Pro"/>
                <a:sym typeface="Source Sans Pro"/>
              </a:rPr>
              <a:t>perplexed</a:t>
            </a:r>
            <a:endParaRPr sz="2000">
              <a:latin typeface="Source Sans Pro"/>
              <a:ea typeface="Source Sans Pro"/>
              <a:cs typeface="Source Sans Pro"/>
              <a:sym typeface="Source Sans Pro"/>
            </a:endParaRPr>
          </a:p>
        </p:txBody>
      </p:sp>
      <p:cxnSp>
        <p:nvCxnSpPr>
          <p:cNvPr id="472" name="Google Shape;472;g7b064de3d2_0_519"/>
          <p:cNvCxnSpPr/>
          <p:nvPr/>
        </p:nvCxnSpPr>
        <p:spPr>
          <a:xfrm>
            <a:off x="4753725" y="4646350"/>
            <a:ext cx="0" cy="1361700"/>
          </a:xfrm>
          <a:prstGeom prst="straightConnector1">
            <a:avLst/>
          </a:prstGeom>
          <a:noFill/>
          <a:ln w="28575" cap="flat" cmpd="sng">
            <a:solidFill>
              <a:srgbClr val="F4CCCC"/>
            </a:solidFill>
            <a:prstDash val="solid"/>
            <a:round/>
            <a:headEnd type="none" w="med" len="med"/>
            <a:tailEnd type="triangle" w="med" len="med"/>
          </a:ln>
        </p:spPr>
      </p:cxnSp>
      <p:sp>
        <p:nvSpPr>
          <p:cNvPr id="473" name="Google Shape;473;g7b064de3d2_0_519"/>
          <p:cNvSpPr/>
          <p:nvPr/>
        </p:nvSpPr>
        <p:spPr>
          <a:xfrm>
            <a:off x="3958275" y="5892513"/>
            <a:ext cx="1552200" cy="54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Source Sans Pro"/>
                <a:ea typeface="Source Sans Pro"/>
                <a:cs typeface="Source Sans Pro"/>
                <a:sym typeface="Source Sans Pro"/>
              </a:rPr>
              <a:t>heartbroken</a:t>
            </a:r>
            <a:endParaRPr sz="2000">
              <a:latin typeface="Source Sans Pro"/>
              <a:ea typeface="Source Sans Pro"/>
              <a:cs typeface="Source Sans Pro"/>
              <a:sym typeface="Source Sans Pro"/>
            </a:endParaRPr>
          </a:p>
        </p:txBody>
      </p:sp>
      <p:sp>
        <p:nvSpPr>
          <p:cNvPr id="474" name="Google Shape;474;g7b064de3d2_0_519"/>
          <p:cNvSpPr/>
          <p:nvPr/>
        </p:nvSpPr>
        <p:spPr>
          <a:xfrm>
            <a:off x="682350" y="2313275"/>
            <a:ext cx="9902700" cy="404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g7b064de3d2_0_519"/>
          <p:cNvSpPr txBox="1">
            <a:spLocks noGrp="1"/>
          </p:cNvSpPr>
          <p:nvPr>
            <p:ph type="title"/>
          </p:nvPr>
        </p:nvSpPr>
        <p:spPr>
          <a:xfrm>
            <a:off x="8058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Open Sans SemiBold"/>
                <a:ea typeface="Open Sans SemiBold"/>
                <a:cs typeface="Open Sans SemiBold"/>
                <a:sym typeface="Open Sans SemiBold"/>
              </a:rPr>
              <a:t>Semantic Frames</a:t>
            </a:r>
            <a:endParaRPr>
              <a:latin typeface="Open Sans SemiBold"/>
              <a:ea typeface="Open Sans SemiBold"/>
              <a:cs typeface="Open Sans SemiBold"/>
              <a:sym typeface="Open Sans SemiBold"/>
            </a:endParaRPr>
          </a:p>
        </p:txBody>
      </p:sp>
      <p:sp>
        <p:nvSpPr>
          <p:cNvPr id="476" name="Google Shape;476;g7b064de3d2_0_519"/>
          <p:cNvSpPr txBox="1"/>
          <p:nvPr/>
        </p:nvSpPr>
        <p:spPr>
          <a:xfrm>
            <a:off x="805800" y="2113675"/>
            <a:ext cx="105804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400">
                <a:solidFill>
                  <a:schemeClr val="dk1"/>
                </a:solidFill>
                <a:latin typeface="Source Sans Pro"/>
                <a:ea typeface="Source Sans Pro"/>
                <a:cs typeface="Source Sans Pro"/>
                <a:sym typeface="Source Sans Pro"/>
              </a:rPr>
              <a:t>Describe categories of events, concepts, and relationships </a:t>
            </a:r>
            <a:r>
              <a:rPr lang="en-US" sz="2400">
                <a:solidFill>
                  <a:schemeClr val="dk1"/>
                </a:solidFill>
                <a:latin typeface="Source Sans Pro Light"/>
                <a:ea typeface="Source Sans Pro Light"/>
                <a:cs typeface="Source Sans Pro Light"/>
                <a:sym typeface="Source Sans Pro Light"/>
              </a:rPr>
              <a:t>(FrameNet 1998)</a:t>
            </a:r>
            <a:r>
              <a:rPr lang="en-US" sz="2400">
                <a:solidFill>
                  <a:schemeClr val="dk1"/>
                </a:solidFill>
                <a:latin typeface="Source Sans Pro"/>
                <a:ea typeface="Source Sans Pro"/>
                <a:cs typeface="Source Sans Pro"/>
                <a:sym typeface="Source Sans Pro"/>
              </a:rPr>
              <a:t>. </a:t>
            </a:r>
            <a:endParaRPr>
              <a:latin typeface="Source Sans Pro"/>
              <a:ea typeface="Source Sans Pro"/>
              <a:cs typeface="Source Sans Pro"/>
              <a:sym typeface="Source Sans Pro"/>
            </a:endParaRPr>
          </a:p>
        </p:txBody>
      </p:sp>
      <p:sp>
        <p:nvSpPr>
          <p:cNvPr id="477" name="Google Shape;477;g7b064de3d2_0_519"/>
          <p:cNvSpPr txBox="1"/>
          <p:nvPr/>
        </p:nvSpPr>
        <p:spPr>
          <a:xfrm>
            <a:off x="805800" y="1589038"/>
            <a:ext cx="105804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400">
                <a:solidFill>
                  <a:schemeClr val="dk1"/>
                </a:solidFill>
                <a:latin typeface="Source Sans Pro"/>
                <a:ea typeface="Source Sans Pro"/>
                <a:cs typeface="Source Sans Pro"/>
                <a:sym typeface="Source Sans Pro"/>
              </a:rPr>
              <a:t>Provide high-level representation for tokens. </a:t>
            </a:r>
            <a:endParaRPr>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d62ba58276_0_505"/>
          <p:cNvSpPr txBox="1">
            <a:spLocks noGrp="1"/>
          </p:cNvSpPr>
          <p:nvPr>
            <p:ph type="title"/>
          </p:nvPr>
        </p:nvSpPr>
        <p:spPr>
          <a:xfrm>
            <a:off x="8058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Open Sans SemiBold"/>
                <a:ea typeface="Open Sans SemiBold"/>
                <a:cs typeface="Open Sans SemiBold"/>
                <a:sym typeface="Open Sans SemiBold"/>
              </a:rPr>
              <a:t>Semantic Frames</a:t>
            </a:r>
            <a:endParaRPr>
              <a:latin typeface="Open Sans SemiBold"/>
              <a:ea typeface="Open Sans SemiBold"/>
              <a:cs typeface="Open Sans SemiBold"/>
              <a:sym typeface="Open Sans SemiBold"/>
            </a:endParaRPr>
          </a:p>
        </p:txBody>
      </p:sp>
      <p:sp>
        <p:nvSpPr>
          <p:cNvPr id="483" name="Google Shape;483;gd62ba58276_0_505"/>
          <p:cNvSpPr txBox="1">
            <a:spLocks noGrp="1"/>
          </p:cNvSpPr>
          <p:nvPr>
            <p:ph type="body" idx="1"/>
          </p:nvPr>
        </p:nvSpPr>
        <p:spPr>
          <a:xfrm>
            <a:off x="838200" y="7408874"/>
            <a:ext cx="10515600" cy="1791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sz="2400" i="1">
                <a:solidFill>
                  <a:srgbClr val="000000"/>
                </a:solidFill>
              </a:rPr>
              <a:t>F</a:t>
            </a:r>
            <a:r>
              <a:rPr lang="en-US" sz="2400" b="0" i="1">
                <a:solidFill>
                  <a:srgbClr val="000000"/>
                </a:solidFill>
              </a:rPr>
              <a:t>rames</a:t>
            </a:r>
            <a:r>
              <a:rPr lang="en-US" sz="2400">
                <a:solidFill>
                  <a:srgbClr val="000000"/>
                </a:solidFill>
              </a:rPr>
              <a:t>:</a:t>
            </a:r>
            <a:r>
              <a:rPr lang="en-US" sz="2400" b="0" i="0">
                <a:solidFill>
                  <a:srgbClr val="000000"/>
                </a:solidFill>
              </a:rPr>
              <a:t> </a:t>
            </a:r>
            <a:r>
              <a:rPr lang="en-US" sz="2400">
                <a:solidFill>
                  <a:srgbClr val="000000"/>
                </a:solidFill>
              </a:rPr>
              <a:t>S</a:t>
            </a:r>
            <a:r>
              <a:rPr lang="en-US" sz="2400" b="0" i="0">
                <a:solidFill>
                  <a:srgbClr val="000000"/>
                </a:solidFill>
              </a:rPr>
              <a:t>emantic abstractions describing universal categories of events, concepts, and relationships, based </a:t>
            </a:r>
            <a:r>
              <a:rPr lang="en-US" sz="2400">
                <a:solidFill>
                  <a:srgbClr val="000000"/>
                </a:solidFill>
              </a:rPr>
              <a:t>on </a:t>
            </a:r>
            <a:r>
              <a:rPr lang="en-US" sz="2400" b="0" i="0">
                <a:solidFill>
                  <a:schemeClr val="accent1"/>
                </a:solidFill>
              </a:rPr>
              <a:t>FrameNet</a:t>
            </a:r>
            <a:r>
              <a:rPr lang="en-US" sz="2400" b="0" i="0" baseline="30000">
                <a:solidFill>
                  <a:schemeClr val="accent1"/>
                </a:solidFill>
              </a:rPr>
              <a:t>1</a:t>
            </a:r>
            <a:endParaRPr/>
          </a:p>
          <a:p>
            <a:pPr marL="0" lvl="0" indent="0" algn="l" rtl="0">
              <a:lnSpc>
                <a:spcPct val="90000"/>
              </a:lnSpc>
              <a:spcBef>
                <a:spcPts val="1000"/>
              </a:spcBef>
              <a:spcAft>
                <a:spcPts val="0"/>
              </a:spcAft>
              <a:buClr>
                <a:schemeClr val="dk1"/>
              </a:buClr>
              <a:buSzPts val="2400"/>
              <a:buNone/>
            </a:pPr>
            <a:endParaRPr sz="2400" b="0" i="0">
              <a:solidFill>
                <a:srgbClr val="000000"/>
              </a:solidFill>
            </a:endParaRPr>
          </a:p>
          <a:p>
            <a:pPr marL="0" lvl="0" indent="0" algn="l" rtl="0">
              <a:lnSpc>
                <a:spcPct val="90000"/>
              </a:lnSpc>
              <a:spcBef>
                <a:spcPts val="1800"/>
              </a:spcBef>
              <a:spcAft>
                <a:spcPts val="0"/>
              </a:spcAft>
              <a:buClr>
                <a:srgbClr val="000000"/>
              </a:buClr>
              <a:buSzPts val="2400"/>
              <a:buNone/>
            </a:pPr>
            <a:endParaRPr sz="2400">
              <a:solidFill>
                <a:srgbClr val="000000"/>
              </a:solidFill>
            </a:endParaRPr>
          </a:p>
          <a:p>
            <a:pPr marL="0" lvl="0" indent="0" algn="l" rtl="0">
              <a:lnSpc>
                <a:spcPct val="90000"/>
              </a:lnSpc>
              <a:spcBef>
                <a:spcPts val="1800"/>
              </a:spcBef>
              <a:spcAft>
                <a:spcPts val="0"/>
              </a:spcAft>
              <a:buClr>
                <a:srgbClr val="000000"/>
              </a:buClr>
              <a:buSzPts val="2400"/>
              <a:buNone/>
            </a:pPr>
            <a:r>
              <a:rPr lang="en-US" sz="2400" b="0" i="0">
                <a:solidFill>
                  <a:srgbClr val="000000"/>
                </a:solidFill>
              </a:rPr>
              <a:t>Frame semantics provide a higher-level representation of individual tokens. </a:t>
            </a:r>
            <a:endParaRPr/>
          </a:p>
          <a:p>
            <a:pPr marL="0" lvl="0" indent="0" algn="l" rtl="0">
              <a:lnSpc>
                <a:spcPct val="90000"/>
              </a:lnSpc>
              <a:spcBef>
                <a:spcPts val="1000"/>
              </a:spcBef>
              <a:spcAft>
                <a:spcPts val="0"/>
              </a:spcAft>
              <a:buClr>
                <a:schemeClr val="dk1"/>
              </a:buClr>
              <a:buSzPts val="2400"/>
              <a:buNone/>
            </a:pPr>
            <a:br>
              <a:rPr lang="en-US" sz="2400"/>
            </a:br>
            <a:endParaRPr sz="2400"/>
          </a:p>
          <a:p>
            <a:pPr marL="0" lvl="0" indent="0" algn="l" rtl="0">
              <a:lnSpc>
                <a:spcPct val="90000"/>
              </a:lnSpc>
              <a:spcBef>
                <a:spcPts val="1000"/>
              </a:spcBef>
              <a:spcAft>
                <a:spcPts val="0"/>
              </a:spcAft>
              <a:buClr>
                <a:schemeClr val="dk1"/>
              </a:buClr>
              <a:buSzPts val="2400"/>
              <a:buNone/>
            </a:pPr>
            <a:endParaRPr sz="2400" b="0" i="0" baseline="30000">
              <a:solidFill>
                <a:schemeClr val="accent1"/>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baseline="30000">
              <a:solidFill>
                <a:schemeClr val="accent1"/>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b="0" i="0" baseline="30000">
              <a:solidFill>
                <a:schemeClr val="accent1"/>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baseline="30000">
              <a:solidFill>
                <a:schemeClr val="accent1"/>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b="0" i="0" baseline="30000">
              <a:solidFill>
                <a:schemeClr val="accent1"/>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b="0" i="0" baseline="30000">
              <a:solidFill>
                <a:schemeClr val="accent1"/>
              </a:solidFill>
              <a:latin typeface="Arial"/>
              <a:ea typeface="Arial"/>
              <a:cs typeface="Arial"/>
              <a:sym typeface="Arial"/>
            </a:endParaRPr>
          </a:p>
          <a:p>
            <a:pPr marL="0" lvl="0" indent="0" algn="l" rtl="0">
              <a:lnSpc>
                <a:spcPct val="90000"/>
              </a:lnSpc>
              <a:spcBef>
                <a:spcPts val="1000"/>
              </a:spcBef>
              <a:spcAft>
                <a:spcPts val="0"/>
              </a:spcAft>
              <a:buClr>
                <a:srgbClr val="000000"/>
              </a:buClr>
              <a:buSzPts val="2400"/>
              <a:buNone/>
            </a:pPr>
            <a:r>
              <a:rPr lang="en-US" sz="2400" b="0" i="0">
                <a:solidFill>
                  <a:srgbClr val="000000"/>
                </a:solidFill>
                <a:latin typeface="Arial"/>
                <a:ea typeface="Arial"/>
                <a:cs typeface="Arial"/>
                <a:sym typeface="Arial"/>
              </a:rPr>
              <a:t>FrameNet defines more than 1200 frames</a:t>
            </a:r>
            <a:r>
              <a:rPr lang="en-US" sz="2400"/>
              <a:t> </a:t>
            </a:r>
            <a:br>
              <a:rPr lang="en-US" sz="2400"/>
            </a:br>
            <a:endParaRPr sz="2400" baseline="30000">
              <a:solidFill>
                <a:schemeClr val="accent1"/>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b="0" i="0" baseline="30000">
              <a:solidFill>
                <a:schemeClr val="accent1"/>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b="0" i="0" baseline="30000">
              <a:solidFill>
                <a:schemeClr val="accent1"/>
              </a:solidFill>
              <a:latin typeface="Arial"/>
              <a:ea typeface="Arial"/>
              <a:cs typeface="Arial"/>
              <a:sym typeface="Arial"/>
            </a:endParaRPr>
          </a:p>
        </p:txBody>
      </p:sp>
      <p:sp>
        <p:nvSpPr>
          <p:cNvPr id="484" name="Google Shape;484;gd62ba58276_0_505"/>
          <p:cNvSpPr txBox="1">
            <a:spLocks noGrp="1"/>
          </p:cNvSpPr>
          <p:nvPr>
            <p:ph type="sldNum" idx="12"/>
          </p:nvPr>
        </p:nvSpPr>
        <p:spPr>
          <a:xfrm>
            <a:off x="8610600" y="1193960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485" name="Google Shape;485;gd62ba58276_0_505"/>
          <p:cNvSpPr txBox="1"/>
          <p:nvPr/>
        </p:nvSpPr>
        <p:spPr>
          <a:xfrm>
            <a:off x="630621" y="11955254"/>
            <a:ext cx="11561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baseline="30000">
                <a:solidFill>
                  <a:srgbClr val="000000"/>
                </a:solidFill>
                <a:latin typeface="Arial"/>
                <a:ea typeface="Arial"/>
                <a:cs typeface="Arial"/>
                <a:sym typeface="Arial"/>
              </a:rPr>
              <a:t>1</a:t>
            </a:r>
            <a:r>
              <a:rPr lang="en-US" sz="1400" b="0" i="0">
                <a:solidFill>
                  <a:srgbClr val="000000"/>
                </a:solidFill>
                <a:latin typeface="Arial"/>
                <a:ea typeface="Arial"/>
                <a:cs typeface="Arial"/>
                <a:sym typeface="Arial"/>
              </a:rPr>
              <a:t>Collin F. Baker, Charles J. Fillmore, and John B. Lowe. 1998. </a:t>
            </a:r>
            <a:r>
              <a:rPr lang="en-US" sz="1400" b="0" i="0">
                <a:solidFill>
                  <a:srgbClr val="000080"/>
                </a:solidFill>
                <a:latin typeface="Arial"/>
                <a:ea typeface="Arial"/>
                <a:cs typeface="Arial"/>
                <a:sym typeface="Arial"/>
              </a:rPr>
              <a:t>The berkeley framenet project</a:t>
            </a:r>
            <a:r>
              <a:rPr lang="en-US" sz="1400" b="0" i="0">
                <a:solidFill>
                  <a:srgbClr val="000000"/>
                </a:solidFill>
                <a:latin typeface="Arial"/>
                <a:ea typeface="Arial"/>
                <a:cs typeface="Arial"/>
                <a:sym typeface="Arial"/>
              </a:rPr>
              <a:t>. , ACL 1998</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https://framenet.icsi.berkeley.edu/fndrupal/</a:t>
            </a:r>
            <a:endParaRPr/>
          </a:p>
        </p:txBody>
      </p:sp>
      <p:sp>
        <p:nvSpPr>
          <p:cNvPr id="486" name="Google Shape;486;gd62ba58276_0_505"/>
          <p:cNvSpPr txBox="1"/>
          <p:nvPr/>
        </p:nvSpPr>
        <p:spPr>
          <a:xfrm>
            <a:off x="3115005" y="8485203"/>
            <a:ext cx="5495700" cy="646200"/>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9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I    </a:t>
            </a:r>
            <a:r>
              <a:rPr lang="en-US" sz="1800">
                <a:solidFill>
                  <a:schemeClr val="accent1"/>
                </a:solidFill>
                <a:latin typeface="Arial"/>
                <a:ea typeface="Arial"/>
                <a:cs typeface="Arial"/>
                <a:sym typeface="Arial"/>
              </a:rPr>
              <a:t>want</a:t>
            </a:r>
            <a:r>
              <a:rPr lang="en-US" sz="1800">
                <a:solidFill>
                  <a:srgbClr val="000000"/>
                </a:solidFill>
                <a:latin typeface="Arial"/>
                <a:ea typeface="Arial"/>
                <a:cs typeface="Arial"/>
                <a:sym typeface="Arial"/>
              </a:rPr>
              <a:t>    you   to      </a:t>
            </a:r>
            <a:r>
              <a:rPr lang="en-US" sz="1800">
                <a:solidFill>
                  <a:srgbClr val="548135"/>
                </a:solidFill>
                <a:latin typeface="Arial"/>
                <a:ea typeface="Arial"/>
                <a:cs typeface="Arial"/>
                <a:sym typeface="Arial"/>
              </a:rPr>
              <a:t>look</a:t>
            </a:r>
            <a:r>
              <a:rPr lang="en-US" sz="1800">
                <a:solidFill>
                  <a:srgbClr val="000000"/>
                </a:solidFill>
                <a:latin typeface="Arial"/>
                <a:ea typeface="Arial"/>
                <a:cs typeface="Arial"/>
                <a:sym typeface="Arial"/>
              </a:rPr>
              <a:t>      at    this       </a:t>
            </a:r>
            <a:r>
              <a:rPr lang="en-US" sz="1800">
                <a:solidFill>
                  <a:srgbClr val="C55A11"/>
                </a:solidFill>
                <a:latin typeface="Arial"/>
                <a:ea typeface="Arial"/>
                <a:cs typeface="Arial"/>
                <a:sym typeface="Arial"/>
              </a:rPr>
              <a:t>today</a:t>
            </a:r>
            <a:endParaRPr/>
          </a:p>
          <a:p>
            <a:pPr marL="0" marR="0" lvl="0" indent="0" algn="l" rtl="0">
              <a:lnSpc>
                <a:spcPct val="90000"/>
              </a:lnSpc>
              <a:spcBef>
                <a:spcPts val="1000"/>
              </a:spcBef>
              <a:spcAft>
                <a:spcPts val="0"/>
              </a:spcAft>
              <a:buClr>
                <a:schemeClr val="accent1"/>
              </a:buClr>
              <a:buSzPts val="2000"/>
              <a:buFont typeface="Arial"/>
              <a:buNone/>
            </a:pPr>
            <a:r>
              <a:rPr lang="en-US" sz="2000" baseline="30000">
                <a:solidFill>
                  <a:schemeClr val="accent1"/>
                </a:solidFill>
                <a:latin typeface="Arial"/>
                <a:ea typeface="Arial"/>
                <a:cs typeface="Arial"/>
                <a:sym typeface="Arial"/>
              </a:rPr>
              <a:t>    DESIRING                        </a:t>
            </a:r>
            <a:r>
              <a:rPr lang="en-US" sz="2000" baseline="30000">
                <a:solidFill>
                  <a:srgbClr val="548135"/>
                </a:solidFill>
                <a:latin typeface="Arial"/>
                <a:ea typeface="Arial"/>
                <a:cs typeface="Arial"/>
                <a:sym typeface="Arial"/>
              </a:rPr>
              <a:t>PERCEPTION</a:t>
            </a:r>
            <a:r>
              <a:rPr lang="en-US" sz="2000" baseline="30000">
                <a:solidFill>
                  <a:schemeClr val="accent1"/>
                </a:solidFill>
                <a:latin typeface="Arial"/>
                <a:ea typeface="Arial"/>
                <a:cs typeface="Arial"/>
                <a:sym typeface="Arial"/>
              </a:rPr>
              <a:t>                       </a:t>
            </a:r>
            <a:r>
              <a:rPr lang="en-US" sz="2000" baseline="30000">
                <a:solidFill>
                  <a:srgbClr val="C55A11"/>
                </a:solidFill>
                <a:latin typeface="Arial"/>
                <a:ea typeface="Arial"/>
                <a:cs typeface="Arial"/>
                <a:sym typeface="Arial"/>
              </a:rPr>
              <a:t>CALENDERIC_UNIT</a:t>
            </a:r>
            <a:r>
              <a:rPr lang="en-US" sz="1800" baseline="30000">
                <a:solidFill>
                  <a:srgbClr val="000000"/>
                </a:solidFill>
                <a:latin typeface="Arial"/>
                <a:ea typeface="Arial"/>
                <a:cs typeface="Arial"/>
                <a:sym typeface="Arial"/>
              </a:rPr>
              <a:t>               </a:t>
            </a:r>
            <a:endParaRPr sz="1800" baseline="30000">
              <a:solidFill>
                <a:schemeClr val="accent1"/>
              </a:solidFill>
              <a:latin typeface="Arial"/>
              <a:ea typeface="Arial"/>
              <a:cs typeface="Arial"/>
              <a:sym typeface="Arial"/>
            </a:endParaRPr>
          </a:p>
        </p:txBody>
      </p:sp>
      <p:grpSp>
        <p:nvGrpSpPr>
          <p:cNvPr id="487" name="Google Shape;487;gd62ba58276_0_505"/>
          <p:cNvGrpSpPr/>
          <p:nvPr/>
        </p:nvGrpSpPr>
        <p:grpSpPr>
          <a:xfrm>
            <a:off x="2795249" y="9941125"/>
            <a:ext cx="6753900" cy="2471100"/>
            <a:chOff x="2542343" y="4526762"/>
            <a:chExt cx="6753900" cy="2471100"/>
          </a:xfrm>
        </p:grpSpPr>
        <p:sp>
          <p:nvSpPr>
            <p:cNvPr id="488" name="Google Shape;488;gd62ba58276_0_505"/>
            <p:cNvSpPr txBox="1"/>
            <p:nvPr/>
          </p:nvSpPr>
          <p:spPr>
            <a:xfrm>
              <a:off x="2542343" y="4526762"/>
              <a:ext cx="6753900" cy="2471100"/>
            </a:xfrm>
            <a:prstGeom prst="rect">
              <a:avLst/>
            </a:prstGeom>
            <a:noFill/>
            <a:ln>
              <a:noFill/>
            </a:ln>
          </p:spPr>
          <p:txBody>
            <a:bodyPr spcFirstLastPara="1" wrap="square" lIns="91425" tIns="45700" rIns="91425" bIns="45700" anchor="t" anchorCtr="0">
              <a:normAutofit/>
            </a:bodyPr>
            <a:lstStyle/>
            <a:p>
              <a:pPr marL="0" marR="0" lvl="0" indent="0" algn="l" rtl="0">
                <a:lnSpc>
                  <a:spcPct val="88000"/>
                </a:lnSpc>
                <a:spcBef>
                  <a:spcPts val="0"/>
                </a:spcBef>
                <a:spcAft>
                  <a:spcPts val="0"/>
                </a:spcAft>
                <a:buClr>
                  <a:schemeClr val="accent1"/>
                </a:buClr>
                <a:buSzPts val="2800"/>
                <a:buFont typeface="Arial"/>
                <a:buNone/>
              </a:pPr>
              <a:r>
                <a:rPr lang="en-US" sz="2800" baseline="30000">
                  <a:solidFill>
                    <a:schemeClr val="accent1"/>
                  </a:solidFill>
                  <a:latin typeface="Arial"/>
                  <a:ea typeface="Arial"/>
                  <a:cs typeface="Arial"/>
                  <a:sym typeface="Arial"/>
                </a:rPr>
                <a:t>					say</a:t>
              </a:r>
              <a:endParaRPr/>
            </a:p>
            <a:p>
              <a:pPr marL="0" marR="0" lvl="0" indent="0" algn="l" rtl="0">
                <a:lnSpc>
                  <a:spcPct val="88000"/>
                </a:lnSpc>
                <a:spcBef>
                  <a:spcPts val="0"/>
                </a:spcBef>
                <a:spcAft>
                  <a:spcPts val="0"/>
                </a:spcAft>
                <a:buClr>
                  <a:schemeClr val="accent1"/>
                </a:buClr>
                <a:buSzPts val="2800"/>
                <a:buFont typeface="Arial"/>
                <a:buNone/>
              </a:pPr>
              <a:r>
                <a:rPr lang="en-US" sz="2800" baseline="30000">
                  <a:solidFill>
                    <a:schemeClr val="accent1"/>
                  </a:solidFill>
                  <a:latin typeface="Arial"/>
                  <a:ea typeface="Arial"/>
                  <a:cs typeface="Arial"/>
                  <a:sym typeface="Arial"/>
                </a:rPr>
                <a:t>					hear</a:t>
              </a:r>
              <a:endParaRPr/>
            </a:p>
            <a:p>
              <a:pPr marL="0" marR="0" lvl="0" indent="0" algn="l" rtl="0">
                <a:lnSpc>
                  <a:spcPct val="88000"/>
                </a:lnSpc>
                <a:spcBef>
                  <a:spcPts val="0"/>
                </a:spcBef>
                <a:spcAft>
                  <a:spcPts val="0"/>
                </a:spcAft>
                <a:buClr>
                  <a:schemeClr val="accent1"/>
                </a:buClr>
                <a:buSzPts val="2800"/>
                <a:buFont typeface="Arial"/>
                <a:buNone/>
              </a:pPr>
              <a:r>
                <a:rPr lang="en-US" sz="2800" baseline="30000">
                  <a:solidFill>
                    <a:schemeClr val="accent1"/>
                  </a:solidFill>
                  <a:latin typeface="Arial"/>
                  <a:ea typeface="Arial"/>
                  <a:cs typeface="Arial"/>
                  <a:sym typeface="Arial"/>
                </a:rPr>
                <a:t>PERCEPTION	 	feel		OPINION</a:t>
              </a:r>
              <a:endParaRPr/>
            </a:p>
            <a:p>
              <a:pPr marL="0" marR="0" lvl="0" indent="0" algn="l" rtl="0">
                <a:lnSpc>
                  <a:spcPct val="88000"/>
                </a:lnSpc>
                <a:spcBef>
                  <a:spcPts val="0"/>
                </a:spcBef>
                <a:spcAft>
                  <a:spcPts val="0"/>
                </a:spcAft>
                <a:buClr>
                  <a:schemeClr val="accent1"/>
                </a:buClr>
                <a:buSzPts val="2800"/>
                <a:buFont typeface="Arial"/>
                <a:buNone/>
              </a:pPr>
              <a:r>
                <a:rPr lang="en-US" sz="2800" baseline="30000">
                  <a:solidFill>
                    <a:schemeClr val="accent1"/>
                  </a:solidFill>
                  <a:latin typeface="Arial"/>
                  <a:ea typeface="Arial"/>
                  <a:cs typeface="Arial"/>
                  <a:sym typeface="Arial"/>
                </a:rPr>
                <a:t>					smell</a:t>
              </a:r>
              <a:endParaRPr/>
            </a:p>
            <a:p>
              <a:pPr marL="0" marR="0" lvl="0" indent="0" algn="l" rtl="0">
                <a:lnSpc>
                  <a:spcPct val="88000"/>
                </a:lnSpc>
                <a:spcBef>
                  <a:spcPts val="0"/>
                </a:spcBef>
                <a:spcAft>
                  <a:spcPts val="0"/>
                </a:spcAft>
                <a:buClr>
                  <a:schemeClr val="accent1"/>
                </a:buClr>
                <a:buSzPts val="2800"/>
                <a:buFont typeface="Arial"/>
                <a:buNone/>
              </a:pPr>
              <a:r>
                <a:rPr lang="en-US" sz="2800" baseline="30000">
                  <a:solidFill>
                    <a:schemeClr val="accent1"/>
                  </a:solidFill>
                  <a:latin typeface="Arial"/>
                  <a:ea typeface="Arial"/>
                  <a:cs typeface="Arial"/>
                  <a:sym typeface="Arial"/>
                </a:rPr>
                <a:t>					see</a:t>
              </a:r>
              <a:endParaRPr/>
            </a:p>
          </p:txBody>
        </p:sp>
        <p:cxnSp>
          <p:nvCxnSpPr>
            <p:cNvPr id="489" name="Google Shape;489;gd62ba58276_0_505"/>
            <p:cNvCxnSpPr/>
            <p:nvPr/>
          </p:nvCxnSpPr>
          <p:spPr>
            <a:xfrm rot="10800000">
              <a:off x="4267159" y="5391808"/>
              <a:ext cx="567600"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490" name="Google Shape;490;gd62ba58276_0_505"/>
            <p:cNvCxnSpPr/>
            <p:nvPr/>
          </p:nvCxnSpPr>
          <p:spPr>
            <a:xfrm>
              <a:off x="5276194" y="5391807"/>
              <a:ext cx="595200" cy="3000"/>
            </a:xfrm>
            <a:prstGeom prst="straightConnector1">
              <a:avLst/>
            </a:prstGeom>
            <a:noFill/>
            <a:ln w="9525" cap="flat" cmpd="sng">
              <a:solidFill>
                <a:schemeClr val="accent1"/>
              </a:solidFill>
              <a:prstDash val="solid"/>
              <a:miter lim="800000"/>
              <a:headEnd type="none" w="sm" len="sm"/>
              <a:tailEnd type="triangle" w="med" len="med"/>
            </a:ln>
          </p:spPr>
        </p:cxnSp>
        <p:cxnSp>
          <p:nvCxnSpPr>
            <p:cNvPr id="491" name="Google Shape;491;gd62ba58276_0_505"/>
            <p:cNvCxnSpPr/>
            <p:nvPr/>
          </p:nvCxnSpPr>
          <p:spPr>
            <a:xfrm flipH="1">
              <a:off x="4267180" y="4695495"/>
              <a:ext cx="588600" cy="612000"/>
            </a:xfrm>
            <a:prstGeom prst="straightConnector1">
              <a:avLst/>
            </a:prstGeom>
            <a:noFill/>
            <a:ln w="9525" cap="flat" cmpd="sng">
              <a:solidFill>
                <a:schemeClr val="accent1"/>
              </a:solidFill>
              <a:prstDash val="solid"/>
              <a:miter lim="800000"/>
              <a:headEnd type="none" w="sm" len="sm"/>
              <a:tailEnd type="triangle" w="med" len="med"/>
            </a:ln>
          </p:spPr>
        </p:cxnSp>
        <p:cxnSp>
          <p:nvCxnSpPr>
            <p:cNvPr id="492" name="Google Shape;492;gd62ba58276_0_505"/>
            <p:cNvCxnSpPr/>
            <p:nvPr/>
          </p:nvCxnSpPr>
          <p:spPr>
            <a:xfrm rot="10800000">
              <a:off x="4267159" y="5423206"/>
              <a:ext cx="567600" cy="373500"/>
            </a:xfrm>
            <a:prstGeom prst="straightConnector1">
              <a:avLst/>
            </a:prstGeom>
            <a:noFill/>
            <a:ln w="9525" cap="flat" cmpd="sng">
              <a:solidFill>
                <a:schemeClr val="accent1"/>
              </a:solidFill>
              <a:prstDash val="solid"/>
              <a:miter lim="800000"/>
              <a:headEnd type="none" w="sm" len="sm"/>
              <a:tailEnd type="triangle" w="med" len="med"/>
            </a:ln>
          </p:spPr>
        </p:cxnSp>
        <p:cxnSp>
          <p:nvCxnSpPr>
            <p:cNvPr id="493" name="Google Shape;493;gd62ba58276_0_505"/>
            <p:cNvCxnSpPr/>
            <p:nvPr/>
          </p:nvCxnSpPr>
          <p:spPr>
            <a:xfrm rot="10800000">
              <a:off x="4267179" y="5476217"/>
              <a:ext cx="588600" cy="726900"/>
            </a:xfrm>
            <a:prstGeom prst="straightConnector1">
              <a:avLst/>
            </a:prstGeom>
            <a:noFill/>
            <a:ln w="9525" cap="flat" cmpd="sng">
              <a:solidFill>
                <a:schemeClr val="accent1"/>
              </a:solidFill>
              <a:prstDash val="solid"/>
              <a:miter lim="800000"/>
              <a:headEnd type="none" w="sm" len="sm"/>
              <a:tailEnd type="triangle" w="med" len="med"/>
            </a:ln>
          </p:spPr>
        </p:cxnSp>
        <p:cxnSp>
          <p:nvCxnSpPr>
            <p:cNvPr id="494" name="Google Shape;494;gd62ba58276_0_505"/>
            <p:cNvCxnSpPr/>
            <p:nvPr/>
          </p:nvCxnSpPr>
          <p:spPr>
            <a:xfrm flipH="1">
              <a:off x="4267180" y="5078424"/>
              <a:ext cx="588600" cy="282000"/>
            </a:xfrm>
            <a:prstGeom prst="straightConnector1">
              <a:avLst/>
            </a:prstGeom>
            <a:noFill/>
            <a:ln w="9525" cap="flat" cmpd="sng">
              <a:solidFill>
                <a:schemeClr val="accent1"/>
              </a:solidFill>
              <a:prstDash val="solid"/>
              <a:miter lim="800000"/>
              <a:headEnd type="none" w="sm" len="sm"/>
              <a:tailEnd type="triangle" w="med" len="med"/>
            </a:ln>
          </p:spPr>
        </p:cxnSp>
      </p:grpSp>
      <p:sp>
        <p:nvSpPr>
          <p:cNvPr id="495" name="Google Shape;495;gd62ba58276_0_505"/>
          <p:cNvSpPr txBox="1"/>
          <p:nvPr/>
        </p:nvSpPr>
        <p:spPr>
          <a:xfrm>
            <a:off x="9144000" y="8730104"/>
            <a:ext cx="2635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frame elements</a:t>
            </a:r>
            <a:endParaRPr/>
          </a:p>
        </p:txBody>
      </p:sp>
      <p:cxnSp>
        <p:nvCxnSpPr>
          <p:cNvPr id="496" name="Google Shape;496;gd62ba58276_0_505"/>
          <p:cNvCxnSpPr/>
          <p:nvPr/>
        </p:nvCxnSpPr>
        <p:spPr>
          <a:xfrm rot="10800000">
            <a:off x="8630266" y="8914770"/>
            <a:ext cx="567600" cy="0"/>
          </a:xfrm>
          <a:prstGeom prst="straightConnector1">
            <a:avLst/>
          </a:prstGeom>
          <a:noFill/>
          <a:ln w="9525" cap="flat" cmpd="sng">
            <a:solidFill>
              <a:schemeClr val="accent1"/>
            </a:solidFill>
            <a:prstDash val="solid"/>
            <a:miter lim="800000"/>
            <a:headEnd type="none" w="sm" len="sm"/>
            <a:tailEnd type="triangle" w="med" len="med"/>
          </a:ln>
        </p:spPr>
      </p:cxnSp>
      <p:sp>
        <p:nvSpPr>
          <p:cNvPr id="497" name="Google Shape;497;gd62ba58276_0_505"/>
          <p:cNvSpPr txBox="1"/>
          <p:nvPr/>
        </p:nvSpPr>
        <p:spPr>
          <a:xfrm>
            <a:off x="805800" y="2113675"/>
            <a:ext cx="105804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400">
                <a:solidFill>
                  <a:schemeClr val="dk1"/>
                </a:solidFill>
                <a:latin typeface="Source Sans Pro"/>
                <a:ea typeface="Source Sans Pro"/>
                <a:cs typeface="Source Sans Pro"/>
                <a:sym typeface="Source Sans Pro"/>
              </a:rPr>
              <a:t>Describe categories of events, concepts, and relationships </a:t>
            </a:r>
            <a:r>
              <a:rPr lang="en-US" sz="2400">
                <a:solidFill>
                  <a:schemeClr val="dk1"/>
                </a:solidFill>
                <a:latin typeface="Source Sans Pro Light"/>
                <a:ea typeface="Source Sans Pro Light"/>
                <a:cs typeface="Source Sans Pro Light"/>
                <a:sym typeface="Source Sans Pro Light"/>
              </a:rPr>
              <a:t>(FrameNet 1998)</a:t>
            </a:r>
            <a:r>
              <a:rPr lang="en-US" sz="2400">
                <a:solidFill>
                  <a:schemeClr val="dk1"/>
                </a:solidFill>
                <a:latin typeface="Source Sans Pro"/>
                <a:ea typeface="Source Sans Pro"/>
                <a:cs typeface="Source Sans Pro"/>
                <a:sym typeface="Source Sans Pro"/>
              </a:rPr>
              <a:t>. </a:t>
            </a:r>
            <a:endParaRPr>
              <a:latin typeface="Source Sans Pro"/>
              <a:ea typeface="Source Sans Pro"/>
              <a:cs typeface="Source Sans Pro"/>
              <a:sym typeface="Source Sans Pro"/>
            </a:endParaRPr>
          </a:p>
        </p:txBody>
      </p:sp>
      <p:sp>
        <p:nvSpPr>
          <p:cNvPr id="498" name="Google Shape;498;gd62ba58276_0_505"/>
          <p:cNvSpPr/>
          <p:nvPr/>
        </p:nvSpPr>
        <p:spPr>
          <a:xfrm>
            <a:off x="2636450" y="3168450"/>
            <a:ext cx="7074600" cy="5409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a:latin typeface="Source Sans Pro"/>
                <a:ea typeface="Source Sans Pro"/>
                <a:cs typeface="Source Sans Pro"/>
                <a:sym typeface="Source Sans Pro"/>
              </a:rPr>
              <a:t>Have you been </a:t>
            </a:r>
            <a:r>
              <a:rPr lang="en-US" sz="2000">
                <a:highlight>
                  <a:srgbClr val="F4CCCC"/>
                </a:highlight>
                <a:latin typeface="Source Sans Pro"/>
                <a:ea typeface="Source Sans Pro"/>
                <a:cs typeface="Source Sans Pro"/>
                <a:sym typeface="Source Sans Pro"/>
              </a:rPr>
              <a:t>excited</a:t>
            </a:r>
            <a:r>
              <a:rPr lang="en-US" sz="2000">
                <a:latin typeface="Source Sans Pro"/>
                <a:ea typeface="Source Sans Pro"/>
                <a:cs typeface="Source Sans Pro"/>
                <a:sym typeface="Source Sans Pro"/>
              </a:rPr>
              <a:t> to ride to work in the past?</a:t>
            </a:r>
            <a:endParaRPr sz="2000">
              <a:latin typeface="Source Sans Pro"/>
              <a:ea typeface="Source Sans Pro"/>
              <a:cs typeface="Source Sans Pro"/>
              <a:sym typeface="Source Sans Pro"/>
            </a:endParaRPr>
          </a:p>
        </p:txBody>
      </p:sp>
      <p:sp>
        <p:nvSpPr>
          <p:cNvPr id="499" name="Google Shape;499;gd62ba58276_0_505"/>
          <p:cNvSpPr txBox="1"/>
          <p:nvPr/>
        </p:nvSpPr>
        <p:spPr>
          <a:xfrm>
            <a:off x="2819050" y="3847325"/>
            <a:ext cx="12414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400" i="1">
                <a:solidFill>
                  <a:schemeClr val="dk1"/>
                </a:solidFill>
                <a:latin typeface="Source Sans Pro SemiBold"/>
                <a:ea typeface="Source Sans Pro SemiBold"/>
                <a:cs typeface="Source Sans Pro SemiBold"/>
                <a:sym typeface="Source Sans Pro SemiBold"/>
              </a:rPr>
              <a:t>Frame</a:t>
            </a:r>
            <a:endParaRPr>
              <a:latin typeface="Source Sans Pro SemiBold"/>
              <a:ea typeface="Source Sans Pro SemiBold"/>
              <a:cs typeface="Source Sans Pro SemiBold"/>
              <a:sym typeface="Source Sans Pro SemiBold"/>
            </a:endParaRPr>
          </a:p>
        </p:txBody>
      </p:sp>
      <p:sp>
        <p:nvSpPr>
          <p:cNvPr id="500" name="Google Shape;500;gd62ba58276_0_505"/>
          <p:cNvSpPr txBox="1"/>
          <p:nvPr/>
        </p:nvSpPr>
        <p:spPr>
          <a:xfrm>
            <a:off x="1524000" y="3168525"/>
            <a:ext cx="12414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400" i="1">
                <a:solidFill>
                  <a:schemeClr val="dk1"/>
                </a:solidFill>
                <a:latin typeface="Source Sans Pro SemiBold"/>
                <a:ea typeface="Source Sans Pro SemiBold"/>
                <a:cs typeface="Source Sans Pro SemiBold"/>
                <a:sym typeface="Source Sans Pro SemiBold"/>
              </a:rPr>
              <a:t>Tokens</a:t>
            </a:r>
            <a:endParaRPr>
              <a:latin typeface="Source Sans Pro SemiBold"/>
              <a:ea typeface="Source Sans Pro SemiBold"/>
              <a:cs typeface="Source Sans Pro SemiBold"/>
              <a:sym typeface="Source Sans Pro SemiBold"/>
            </a:endParaRPr>
          </a:p>
        </p:txBody>
      </p:sp>
      <p:cxnSp>
        <p:nvCxnSpPr>
          <p:cNvPr id="501" name="Google Shape;501;gd62ba58276_0_505"/>
          <p:cNvCxnSpPr>
            <a:endCxn id="502" idx="0"/>
          </p:cNvCxnSpPr>
          <p:nvPr/>
        </p:nvCxnSpPr>
        <p:spPr>
          <a:xfrm flipH="1">
            <a:off x="4752700" y="3588213"/>
            <a:ext cx="6600" cy="360000"/>
          </a:xfrm>
          <a:prstGeom prst="straightConnector1">
            <a:avLst/>
          </a:prstGeom>
          <a:noFill/>
          <a:ln w="28575" cap="flat" cmpd="sng">
            <a:solidFill>
              <a:srgbClr val="F4CCCC"/>
            </a:solidFill>
            <a:prstDash val="solid"/>
            <a:round/>
            <a:headEnd type="none" w="med" len="med"/>
            <a:tailEnd type="triangle" w="med" len="med"/>
          </a:ln>
        </p:spPr>
      </p:cxnSp>
      <p:cxnSp>
        <p:nvCxnSpPr>
          <p:cNvPr id="503" name="Google Shape;503;gd62ba58276_0_505"/>
          <p:cNvCxnSpPr>
            <a:stCxn id="502" idx="2"/>
          </p:cNvCxnSpPr>
          <p:nvPr/>
        </p:nvCxnSpPr>
        <p:spPr>
          <a:xfrm>
            <a:off x="4752700" y="4313313"/>
            <a:ext cx="402300" cy="1007700"/>
          </a:xfrm>
          <a:prstGeom prst="straightConnector1">
            <a:avLst/>
          </a:prstGeom>
          <a:noFill/>
          <a:ln w="28575" cap="flat" cmpd="sng">
            <a:solidFill>
              <a:srgbClr val="F4CCCC"/>
            </a:solidFill>
            <a:prstDash val="solid"/>
            <a:round/>
            <a:headEnd type="none" w="med" len="med"/>
            <a:tailEnd type="triangle" w="med" len="med"/>
          </a:ln>
        </p:spPr>
      </p:cxnSp>
      <p:cxnSp>
        <p:nvCxnSpPr>
          <p:cNvPr id="504" name="Google Shape;504;gd62ba58276_0_505"/>
          <p:cNvCxnSpPr>
            <a:stCxn id="502" idx="2"/>
          </p:cNvCxnSpPr>
          <p:nvPr/>
        </p:nvCxnSpPr>
        <p:spPr>
          <a:xfrm>
            <a:off x="4752700" y="4313313"/>
            <a:ext cx="769800" cy="692400"/>
          </a:xfrm>
          <a:prstGeom prst="straightConnector1">
            <a:avLst/>
          </a:prstGeom>
          <a:noFill/>
          <a:ln w="28575" cap="flat" cmpd="sng">
            <a:solidFill>
              <a:srgbClr val="F4CCCC"/>
            </a:solidFill>
            <a:prstDash val="solid"/>
            <a:round/>
            <a:headEnd type="none" w="med" len="med"/>
            <a:tailEnd type="triangle" w="med" len="med"/>
          </a:ln>
        </p:spPr>
      </p:cxnSp>
      <p:cxnSp>
        <p:nvCxnSpPr>
          <p:cNvPr id="505" name="Google Shape;505;gd62ba58276_0_505"/>
          <p:cNvCxnSpPr>
            <a:stCxn id="502" idx="2"/>
            <a:endCxn id="506" idx="1"/>
          </p:cNvCxnSpPr>
          <p:nvPr/>
        </p:nvCxnSpPr>
        <p:spPr>
          <a:xfrm>
            <a:off x="4752700" y="4313313"/>
            <a:ext cx="862200" cy="404700"/>
          </a:xfrm>
          <a:prstGeom prst="straightConnector1">
            <a:avLst/>
          </a:prstGeom>
          <a:noFill/>
          <a:ln w="28575" cap="flat" cmpd="sng">
            <a:solidFill>
              <a:srgbClr val="F4CCCC"/>
            </a:solidFill>
            <a:prstDash val="solid"/>
            <a:round/>
            <a:headEnd type="none" w="med" len="med"/>
            <a:tailEnd type="triangle" w="med" len="med"/>
          </a:ln>
        </p:spPr>
      </p:cxnSp>
      <p:sp>
        <p:nvSpPr>
          <p:cNvPr id="506" name="Google Shape;506;gd62ba58276_0_505"/>
          <p:cNvSpPr/>
          <p:nvPr/>
        </p:nvSpPr>
        <p:spPr>
          <a:xfrm>
            <a:off x="5614800" y="4447600"/>
            <a:ext cx="1025400" cy="54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a:latin typeface="Source Sans Pro"/>
                <a:ea typeface="Source Sans Pro"/>
                <a:cs typeface="Source Sans Pro"/>
                <a:sym typeface="Source Sans Pro"/>
              </a:rPr>
              <a:t>etc.</a:t>
            </a:r>
            <a:endParaRPr sz="2000">
              <a:latin typeface="Source Sans Pro"/>
              <a:ea typeface="Source Sans Pro"/>
              <a:cs typeface="Source Sans Pro"/>
              <a:sym typeface="Source Sans Pro"/>
            </a:endParaRPr>
          </a:p>
        </p:txBody>
      </p:sp>
      <p:sp>
        <p:nvSpPr>
          <p:cNvPr id="507" name="Google Shape;507;gd62ba58276_0_505"/>
          <p:cNvSpPr/>
          <p:nvPr/>
        </p:nvSpPr>
        <p:spPr>
          <a:xfrm>
            <a:off x="5438175" y="5196650"/>
            <a:ext cx="1025400" cy="54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a:latin typeface="Source Sans Pro"/>
                <a:ea typeface="Source Sans Pro"/>
                <a:cs typeface="Source Sans Pro"/>
                <a:sym typeface="Source Sans Pro"/>
              </a:rPr>
              <a:t>fine</a:t>
            </a:r>
            <a:endParaRPr sz="2000">
              <a:latin typeface="Source Sans Pro"/>
              <a:ea typeface="Source Sans Pro"/>
              <a:cs typeface="Source Sans Pro"/>
              <a:sym typeface="Source Sans Pro"/>
            </a:endParaRPr>
          </a:p>
        </p:txBody>
      </p:sp>
      <p:sp>
        <p:nvSpPr>
          <p:cNvPr id="508" name="Google Shape;508;gd62ba58276_0_505"/>
          <p:cNvSpPr/>
          <p:nvPr/>
        </p:nvSpPr>
        <p:spPr>
          <a:xfrm>
            <a:off x="5023600" y="5555363"/>
            <a:ext cx="1025400" cy="54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a:latin typeface="Source Sans Pro"/>
                <a:ea typeface="Source Sans Pro"/>
                <a:cs typeface="Source Sans Pro"/>
                <a:sym typeface="Source Sans Pro"/>
              </a:rPr>
              <a:t>thrilled</a:t>
            </a:r>
            <a:endParaRPr sz="2000">
              <a:latin typeface="Source Sans Pro"/>
              <a:ea typeface="Source Sans Pro"/>
              <a:cs typeface="Source Sans Pro"/>
              <a:sym typeface="Source Sans Pro"/>
            </a:endParaRPr>
          </a:p>
        </p:txBody>
      </p:sp>
      <p:cxnSp>
        <p:nvCxnSpPr>
          <p:cNvPr id="509" name="Google Shape;509;gd62ba58276_0_505"/>
          <p:cNvCxnSpPr>
            <a:stCxn id="502" idx="2"/>
          </p:cNvCxnSpPr>
          <p:nvPr/>
        </p:nvCxnSpPr>
        <p:spPr>
          <a:xfrm flipH="1">
            <a:off x="4329400" y="4313313"/>
            <a:ext cx="423300" cy="1048800"/>
          </a:xfrm>
          <a:prstGeom prst="straightConnector1">
            <a:avLst/>
          </a:prstGeom>
          <a:noFill/>
          <a:ln w="28575" cap="flat" cmpd="sng">
            <a:solidFill>
              <a:srgbClr val="F4CCCC"/>
            </a:solidFill>
            <a:prstDash val="solid"/>
            <a:round/>
            <a:headEnd type="none" w="med" len="med"/>
            <a:tailEnd type="triangle" w="med" len="med"/>
          </a:ln>
        </p:spPr>
      </p:cxnSp>
      <p:cxnSp>
        <p:nvCxnSpPr>
          <p:cNvPr id="510" name="Google Shape;510;gd62ba58276_0_505"/>
          <p:cNvCxnSpPr>
            <a:stCxn id="502" idx="2"/>
          </p:cNvCxnSpPr>
          <p:nvPr/>
        </p:nvCxnSpPr>
        <p:spPr>
          <a:xfrm flipH="1">
            <a:off x="3961900" y="4313313"/>
            <a:ext cx="790800" cy="733800"/>
          </a:xfrm>
          <a:prstGeom prst="straightConnector1">
            <a:avLst/>
          </a:prstGeom>
          <a:noFill/>
          <a:ln w="28575" cap="flat" cmpd="sng">
            <a:solidFill>
              <a:srgbClr val="F4CCCC"/>
            </a:solidFill>
            <a:prstDash val="solid"/>
            <a:round/>
            <a:headEnd type="none" w="med" len="med"/>
            <a:tailEnd type="triangle" w="med" len="med"/>
          </a:ln>
        </p:spPr>
      </p:cxnSp>
      <p:cxnSp>
        <p:nvCxnSpPr>
          <p:cNvPr id="511" name="Google Shape;511;gd62ba58276_0_505"/>
          <p:cNvCxnSpPr>
            <a:stCxn id="502" idx="2"/>
          </p:cNvCxnSpPr>
          <p:nvPr/>
        </p:nvCxnSpPr>
        <p:spPr>
          <a:xfrm flipH="1">
            <a:off x="3869500" y="4313313"/>
            <a:ext cx="883200" cy="446100"/>
          </a:xfrm>
          <a:prstGeom prst="straightConnector1">
            <a:avLst/>
          </a:prstGeom>
          <a:noFill/>
          <a:ln w="28575" cap="flat" cmpd="sng">
            <a:solidFill>
              <a:srgbClr val="F4CCCC"/>
            </a:solidFill>
            <a:prstDash val="solid"/>
            <a:round/>
            <a:headEnd type="none" w="med" len="med"/>
            <a:tailEnd type="triangle" w="med" len="med"/>
          </a:ln>
        </p:spPr>
      </p:cxnSp>
      <p:sp>
        <p:nvSpPr>
          <p:cNvPr id="512" name="Google Shape;512;gd62ba58276_0_505"/>
          <p:cNvSpPr/>
          <p:nvPr/>
        </p:nvSpPr>
        <p:spPr>
          <a:xfrm>
            <a:off x="2824875" y="4390075"/>
            <a:ext cx="1025400" cy="540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000">
                <a:latin typeface="Source Sans Pro"/>
                <a:ea typeface="Source Sans Pro"/>
                <a:cs typeface="Source Sans Pro"/>
                <a:sym typeface="Source Sans Pro"/>
              </a:rPr>
              <a:t>sad</a:t>
            </a:r>
            <a:endParaRPr sz="2000">
              <a:latin typeface="Source Sans Pro"/>
              <a:ea typeface="Source Sans Pro"/>
              <a:cs typeface="Source Sans Pro"/>
              <a:sym typeface="Source Sans Pro"/>
            </a:endParaRPr>
          </a:p>
        </p:txBody>
      </p:sp>
      <p:sp>
        <p:nvSpPr>
          <p:cNvPr id="513" name="Google Shape;513;gd62ba58276_0_505"/>
          <p:cNvSpPr/>
          <p:nvPr/>
        </p:nvSpPr>
        <p:spPr>
          <a:xfrm>
            <a:off x="2977275" y="5152075"/>
            <a:ext cx="1025400" cy="540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000">
                <a:latin typeface="Source Sans Pro"/>
                <a:ea typeface="Source Sans Pro"/>
                <a:cs typeface="Source Sans Pro"/>
                <a:sym typeface="Source Sans Pro"/>
              </a:rPr>
              <a:t>worried</a:t>
            </a:r>
            <a:endParaRPr sz="2000">
              <a:latin typeface="Source Sans Pro"/>
              <a:ea typeface="Source Sans Pro"/>
              <a:cs typeface="Source Sans Pro"/>
              <a:sym typeface="Source Sans Pro"/>
            </a:endParaRPr>
          </a:p>
        </p:txBody>
      </p:sp>
      <p:sp>
        <p:nvSpPr>
          <p:cNvPr id="514" name="Google Shape;514;gd62ba58276_0_505"/>
          <p:cNvSpPr/>
          <p:nvPr/>
        </p:nvSpPr>
        <p:spPr>
          <a:xfrm>
            <a:off x="2824875" y="5545525"/>
            <a:ext cx="1552200" cy="540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000">
                <a:latin typeface="Source Sans Pro"/>
                <a:ea typeface="Source Sans Pro"/>
                <a:cs typeface="Source Sans Pro"/>
                <a:sym typeface="Source Sans Pro"/>
              </a:rPr>
              <a:t>perplexed</a:t>
            </a:r>
            <a:endParaRPr sz="2000">
              <a:latin typeface="Source Sans Pro"/>
              <a:ea typeface="Source Sans Pro"/>
              <a:cs typeface="Source Sans Pro"/>
              <a:sym typeface="Source Sans Pro"/>
            </a:endParaRPr>
          </a:p>
        </p:txBody>
      </p:sp>
      <p:cxnSp>
        <p:nvCxnSpPr>
          <p:cNvPr id="515" name="Google Shape;515;gd62ba58276_0_505"/>
          <p:cNvCxnSpPr/>
          <p:nvPr/>
        </p:nvCxnSpPr>
        <p:spPr>
          <a:xfrm>
            <a:off x="4753725" y="4265350"/>
            <a:ext cx="0" cy="1361700"/>
          </a:xfrm>
          <a:prstGeom prst="straightConnector1">
            <a:avLst/>
          </a:prstGeom>
          <a:noFill/>
          <a:ln w="28575" cap="flat" cmpd="sng">
            <a:solidFill>
              <a:srgbClr val="F4CCCC"/>
            </a:solidFill>
            <a:prstDash val="solid"/>
            <a:round/>
            <a:headEnd type="none" w="med" len="med"/>
            <a:tailEnd type="triangle" w="med" len="med"/>
          </a:ln>
        </p:spPr>
      </p:cxnSp>
      <p:sp>
        <p:nvSpPr>
          <p:cNvPr id="516" name="Google Shape;516;gd62ba58276_0_505"/>
          <p:cNvSpPr/>
          <p:nvPr/>
        </p:nvSpPr>
        <p:spPr>
          <a:xfrm>
            <a:off x="3958275" y="5892513"/>
            <a:ext cx="1552200" cy="54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Source Sans Pro"/>
                <a:ea typeface="Source Sans Pro"/>
                <a:cs typeface="Source Sans Pro"/>
                <a:sym typeface="Source Sans Pro"/>
              </a:rPr>
              <a:t>heartbroken</a:t>
            </a:r>
            <a:endParaRPr sz="2000">
              <a:latin typeface="Source Sans Pro"/>
              <a:ea typeface="Source Sans Pro"/>
              <a:cs typeface="Source Sans Pro"/>
              <a:sym typeface="Source Sans Pro"/>
            </a:endParaRPr>
          </a:p>
        </p:txBody>
      </p:sp>
      <p:sp>
        <p:nvSpPr>
          <p:cNvPr id="517" name="Google Shape;517;gd62ba58276_0_505"/>
          <p:cNvSpPr/>
          <p:nvPr/>
        </p:nvSpPr>
        <p:spPr>
          <a:xfrm>
            <a:off x="724925" y="4237125"/>
            <a:ext cx="9902700" cy="2309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d62ba58276_0_505"/>
          <p:cNvSpPr/>
          <p:nvPr/>
        </p:nvSpPr>
        <p:spPr>
          <a:xfrm>
            <a:off x="3679450" y="3948213"/>
            <a:ext cx="2146500" cy="36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highlight>
                  <a:srgbClr val="F4CCCC"/>
                </a:highlight>
                <a:latin typeface="Source Sans Pro"/>
                <a:ea typeface="Source Sans Pro"/>
                <a:cs typeface="Source Sans Pro"/>
                <a:sym typeface="Source Sans Pro"/>
              </a:rPr>
              <a:t>emotion_directed</a:t>
            </a:r>
            <a:endParaRPr sz="2000">
              <a:highlight>
                <a:srgbClr val="F4CCCC"/>
              </a:highlight>
              <a:latin typeface="Source Sans Pro"/>
              <a:ea typeface="Source Sans Pro"/>
              <a:cs typeface="Source Sans Pro"/>
              <a:sym typeface="Source Sans Pro"/>
            </a:endParaRPr>
          </a:p>
        </p:txBody>
      </p:sp>
      <p:sp>
        <p:nvSpPr>
          <p:cNvPr id="518" name="Google Shape;518;gd62ba58276_0_505"/>
          <p:cNvSpPr txBox="1"/>
          <p:nvPr/>
        </p:nvSpPr>
        <p:spPr>
          <a:xfrm>
            <a:off x="805800" y="1589038"/>
            <a:ext cx="105804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400">
                <a:solidFill>
                  <a:schemeClr val="dk1"/>
                </a:solidFill>
                <a:latin typeface="Source Sans Pro"/>
                <a:ea typeface="Source Sans Pro"/>
                <a:cs typeface="Source Sans Pro"/>
                <a:sym typeface="Source Sans Pro"/>
              </a:rPr>
              <a:t>Provide high-level representation for tokens. </a:t>
            </a:r>
            <a:endParaRPr>
              <a:latin typeface="Source Sans Pro"/>
              <a:ea typeface="Source Sans Pro"/>
              <a:cs typeface="Source Sans Pro"/>
              <a:sym typeface="Source Sans Pro"/>
            </a:endParaRPr>
          </a:p>
        </p:txBody>
      </p:sp>
      <p:sp>
        <p:nvSpPr>
          <p:cNvPr id="519" name="Google Shape;519;gd62ba58276_0_505"/>
          <p:cNvSpPr txBox="1"/>
          <p:nvPr/>
        </p:nvSpPr>
        <p:spPr>
          <a:xfrm>
            <a:off x="180975" y="6381563"/>
            <a:ext cx="10303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rPr>
              <a:t>Collin F. Baker, Charles J. Fillmore, and John B. Lowe. 1998. </a:t>
            </a:r>
            <a:r>
              <a:rPr lang="en-US" sz="1000">
                <a:solidFill>
                  <a:srgbClr val="000080"/>
                </a:solidFill>
              </a:rPr>
              <a:t>The berkeley framenet project</a:t>
            </a:r>
            <a:r>
              <a:rPr lang="en-US" sz="1000">
                <a:solidFill>
                  <a:schemeClr val="dk1"/>
                </a:solidFill>
              </a:rPr>
              <a:t>. Volume 1, ACL ’98/COLING ’98</a:t>
            </a:r>
            <a:endParaRPr sz="1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gd62ba58276_0_590"/>
          <p:cNvSpPr txBox="1">
            <a:spLocks noGrp="1"/>
          </p:cNvSpPr>
          <p:nvPr>
            <p:ph type="title"/>
          </p:nvPr>
        </p:nvSpPr>
        <p:spPr>
          <a:xfrm>
            <a:off x="8058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Open Sans SemiBold"/>
                <a:ea typeface="Open Sans SemiBold"/>
                <a:cs typeface="Open Sans SemiBold"/>
                <a:sym typeface="Open Sans SemiBold"/>
              </a:rPr>
              <a:t>Semantic Frames</a:t>
            </a:r>
            <a:endParaRPr>
              <a:latin typeface="Open Sans SemiBold"/>
              <a:ea typeface="Open Sans SemiBold"/>
              <a:cs typeface="Open Sans SemiBold"/>
              <a:sym typeface="Open Sans SemiBold"/>
            </a:endParaRPr>
          </a:p>
        </p:txBody>
      </p:sp>
      <p:sp>
        <p:nvSpPr>
          <p:cNvPr id="525" name="Google Shape;525;gd62ba58276_0_590"/>
          <p:cNvSpPr txBox="1">
            <a:spLocks noGrp="1"/>
          </p:cNvSpPr>
          <p:nvPr>
            <p:ph type="body" idx="1"/>
          </p:nvPr>
        </p:nvSpPr>
        <p:spPr>
          <a:xfrm>
            <a:off x="838200" y="7408874"/>
            <a:ext cx="10515600" cy="1791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sz="2400" i="1">
                <a:solidFill>
                  <a:srgbClr val="000000"/>
                </a:solidFill>
              </a:rPr>
              <a:t>F</a:t>
            </a:r>
            <a:r>
              <a:rPr lang="en-US" sz="2400" b="0" i="1">
                <a:solidFill>
                  <a:srgbClr val="000000"/>
                </a:solidFill>
              </a:rPr>
              <a:t>rames</a:t>
            </a:r>
            <a:r>
              <a:rPr lang="en-US" sz="2400">
                <a:solidFill>
                  <a:srgbClr val="000000"/>
                </a:solidFill>
              </a:rPr>
              <a:t>:</a:t>
            </a:r>
            <a:r>
              <a:rPr lang="en-US" sz="2400" b="0" i="0">
                <a:solidFill>
                  <a:srgbClr val="000000"/>
                </a:solidFill>
              </a:rPr>
              <a:t> </a:t>
            </a:r>
            <a:r>
              <a:rPr lang="en-US" sz="2400">
                <a:solidFill>
                  <a:srgbClr val="000000"/>
                </a:solidFill>
              </a:rPr>
              <a:t>S</a:t>
            </a:r>
            <a:r>
              <a:rPr lang="en-US" sz="2400" b="0" i="0">
                <a:solidFill>
                  <a:srgbClr val="000000"/>
                </a:solidFill>
              </a:rPr>
              <a:t>emantic abstractions describing universal categories of events, concepts, and relationships, based </a:t>
            </a:r>
            <a:r>
              <a:rPr lang="en-US" sz="2400">
                <a:solidFill>
                  <a:srgbClr val="000000"/>
                </a:solidFill>
              </a:rPr>
              <a:t>on </a:t>
            </a:r>
            <a:r>
              <a:rPr lang="en-US" sz="2400" b="0" i="0">
                <a:solidFill>
                  <a:schemeClr val="accent1"/>
                </a:solidFill>
              </a:rPr>
              <a:t>FrameNet</a:t>
            </a:r>
            <a:r>
              <a:rPr lang="en-US" sz="2400" b="0" i="0" baseline="30000">
                <a:solidFill>
                  <a:schemeClr val="accent1"/>
                </a:solidFill>
              </a:rPr>
              <a:t>1</a:t>
            </a:r>
            <a:endParaRPr/>
          </a:p>
          <a:p>
            <a:pPr marL="0" lvl="0" indent="0" algn="l" rtl="0">
              <a:lnSpc>
                <a:spcPct val="90000"/>
              </a:lnSpc>
              <a:spcBef>
                <a:spcPts val="1000"/>
              </a:spcBef>
              <a:spcAft>
                <a:spcPts val="0"/>
              </a:spcAft>
              <a:buClr>
                <a:schemeClr val="dk1"/>
              </a:buClr>
              <a:buSzPts val="2400"/>
              <a:buNone/>
            </a:pPr>
            <a:endParaRPr sz="2400" b="0" i="0">
              <a:solidFill>
                <a:srgbClr val="000000"/>
              </a:solidFill>
            </a:endParaRPr>
          </a:p>
          <a:p>
            <a:pPr marL="0" lvl="0" indent="0" algn="l" rtl="0">
              <a:lnSpc>
                <a:spcPct val="90000"/>
              </a:lnSpc>
              <a:spcBef>
                <a:spcPts val="1800"/>
              </a:spcBef>
              <a:spcAft>
                <a:spcPts val="0"/>
              </a:spcAft>
              <a:buClr>
                <a:srgbClr val="000000"/>
              </a:buClr>
              <a:buSzPts val="2400"/>
              <a:buNone/>
            </a:pPr>
            <a:endParaRPr sz="2400">
              <a:solidFill>
                <a:srgbClr val="000000"/>
              </a:solidFill>
            </a:endParaRPr>
          </a:p>
          <a:p>
            <a:pPr marL="0" lvl="0" indent="0" algn="l" rtl="0">
              <a:lnSpc>
                <a:spcPct val="90000"/>
              </a:lnSpc>
              <a:spcBef>
                <a:spcPts val="1800"/>
              </a:spcBef>
              <a:spcAft>
                <a:spcPts val="0"/>
              </a:spcAft>
              <a:buClr>
                <a:srgbClr val="000000"/>
              </a:buClr>
              <a:buSzPts val="2400"/>
              <a:buNone/>
            </a:pPr>
            <a:r>
              <a:rPr lang="en-US" sz="2400" b="0" i="0">
                <a:solidFill>
                  <a:srgbClr val="000000"/>
                </a:solidFill>
              </a:rPr>
              <a:t>Frame semantics provide a higher-level representation of individual tokens. </a:t>
            </a:r>
            <a:endParaRPr/>
          </a:p>
          <a:p>
            <a:pPr marL="0" lvl="0" indent="0" algn="l" rtl="0">
              <a:lnSpc>
                <a:spcPct val="90000"/>
              </a:lnSpc>
              <a:spcBef>
                <a:spcPts val="1000"/>
              </a:spcBef>
              <a:spcAft>
                <a:spcPts val="0"/>
              </a:spcAft>
              <a:buClr>
                <a:schemeClr val="dk1"/>
              </a:buClr>
              <a:buSzPts val="2400"/>
              <a:buNone/>
            </a:pPr>
            <a:br>
              <a:rPr lang="en-US" sz="2400"/>
            </a:br>
            <a:endParaRPr sz="2400"/>
          </a:p>
          <a:p>
            <a:pPr marL="0" lvl="0" indent="0" algn="l" rtl="0">
              <a:lnSpc>
                <a:spcPct val="90000"/>
              </a:lnSpc>
              <a:spcBef>
                <a:spcPts val="1000"/>
              </a:spcBef>
              <a:spcAft>
                <a:spcPts val="0"/>
              </a:spcAft>
              <a:buClr>
                <a:schemeClr val="dk1"/>
              </a:buClr>
              <a:buSzPts val="2400"/>
              <a:buNone/>
            </a:pPr>
            <a:endParaRPr sz="2400" b="0" i="0" baseline="30000">
              <a:solidFill>
                <a:schemeClr val="accent1"/>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baseline="30000">
              <a:solidFill>
                <a:schemeClr val="accent1"/>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b="0" i="0" baseline="30000">
              <a:solidFill>
                <a:schemeClr val="accent1"/>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baseline="30000">
              <a:solidFill>
                <a:schemeClr val="accent1"/>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b="0" i="0" baseline="30000">
              <a:solidFill>
                <a:schemeClr val="accent1"/>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b="0" i="0" baseline="30000">
              <a:solidFill>
                <a:schemeClr val="accent1"/>
              </a:solidFill>
              <a:latin typeface="Arial"/>
              <a:ea typeface="Arial"/>
              <a:cs typeface="Arial"/>
              <a:sym typeface="Arial"/>
            </a:endParaRPr>
          </a:p>
          <a:p>
            <a:pPr marL="0" lvl="0" indent="0" algn="l" rtl="0">
              <a:lnSpc>
                <a:spcPct val="90000"/>
              </a:lnSpc>
              <a:spcBef>
                <a:spcPts val="1000"/>
              </a:spcBef>
              <a:spcAft>
                <a:spcPts val="0"/>
              </a:spcAft>
              <a:buClr>
                <a:srgbClr val="000000"/>
              </a:buClr>
              <a:buSzPts val="2400"/>
              <a:buNone/>
            </a:pPr>
            <a:r>
              <a:rPr lang="en-US" sz="2400" b="0" i="0">
                <a:solidFill>
                  <a:srgbClr val="000000"/>
                </a:solidFill>
                <a:latin typeface="Arial"/>
                <a:ea typeface="Arial"/>
                <a:cs typeface="Arial"/>
                <a:sym typeface="Arial"/>
              </a:rPr>
              <a:t>FrameNet defines more than 1200 frames</a:t>
            </a:r>
            <a:r>
              <a:rPr lang="en-US" sz="2400"/>
              <a:t> </a:t>
            </a:r>
            <a:br>
              <a:rPr lang="en-US" sz="2400"/>
            </a:br>
            <a:endParaRPr sz="2400" baseline="30000">
              <a:solidFill>
                <a:schemeClr val="accent1"/>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b="0" i="0" baseline="30000">
              <a:solidFill>
                <a:schemeClr val="accent1"/>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b="0" i="0" baseline="30000">
              <a:solidFill>
                <a:schemeClr val="accent1"/>
              </a:solidFill>
              <a:latin typeface="Arial"/>
              <a:ea typeface="Arial"/>
              <a:cs typeface="Arial"/>
              <a:sym typeface="Arial"/>
            </a:endParaRPr>
          </a:p>
        </p:txBody>
      </p:sp>
      <p:sp>
        <p:nvSpPr>
          <p:cNvPr id="526" name="Google Shape;526;gd62ba58276_0_590"/>
          <p:cNvSpPr txBox="1">
            <a:spLocks noGrp="1"/>
          </p:cNvSpPr>
          <p:nvPr>
            <p:ph type="sldNum" idx="12"/>
          </p:nvPr>
        </p:nvSpPr>
        <p:spPr>
          <a:xfrm>
            <a:off x="8610600" y="1193960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527" name="Google Shape;527;gd62ba58276_0_590"/>
          <p:cNvSpPr txBox="1"/>
          <p:nvPr/>
        </p:nvSpPr>
        <p:spPr>
          <a:xfrm>
            <a:off x="630621" y="11955254"/>
            <a:ext cx="11561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baseline="30000">
                <a:solidFill>
                  <a:srgbClr val="000000"/>
                </a:solidFill>
                <a:latin typeface="Arial"/>
                <a:ea typeface="Arial"/>
                <a:cs typeface="Arial"/>
                <a:sym typeface="Arial"/>
              </a:rPr>
              <a:t>1</a:t>
            </a:r>
            <a:r>
              <a:rPr lang="en-US" sz="1400" b="0" i="0">
                <a:solidFill>
                  <a:srgbClr val="000000"/>
                </a:solidFill>
                <a:latin typeface="Arial"/>
                <a:ea typeface="Arial"/>
                <a:cs typeface="Arial"/>
                <a:sym typeface="Arial"/>
              </a:rPr>
              <a:t>Collin F. Baker, Charles J. Fillmore, and John B. Lowe. 1998. </a:t>
            </a:r>
            <a:r>
              <a:rPr lang="en-US" sz="1400" b="0" i="0">
                <a:solidFill>
                  <a:srgbClr val="000080"/>
                </a:solidFill>
                <a:latin typeface="Arial"/>
                <a:ea typeface="Arial"/>
                <a:cs typeface="Arial"/>
                <a:sym typeface="Arial"/>
              </a:rPr>
              <a:t>The berkeley framenet project</a:t>
            </a:r>
            <a:r>
              <a:rPr lang="en-US" sz="1400" b="0" i="0">
                <a:solidFill>
                  <a:srgbClr val="000000"/>
                </a:solidFill>
                <a:latin typeface="Arial"/>
                <a:ea typeface="Arial"/>
                <a:cs typeface="Arial"/>
                <a:sym typeface="Arial"/>
              </a:rPr>
              <a:t>. , ACL 1998</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https://framenet.icsi.berkeley.edu/fndrupal/</a:t>
            </a:r>
            <a:endParaRPr/>
          </a:p>
        </p:txBody>
      </p:sp>
      <p:sp>
        <p:nvSpPr>
          <p:cNvPr id="528" name="Google Shape;528;gd62ba58276_0_590"/>
          <p:cNvSpPr txBox="1"/>
          <p:nvPr/>
        </p:nvSpPr>
        <p:spPr>
          <a:xfrm>
            <a:off x="3115005" y="8485203"/>
            <a:ext cx="5495700" cy="646200"/>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9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I    </a:t>
            </a:r>
            <a:r>
              <a:rPr lang="en-US" sz="1800">
                <a:solidFill>
                  <a:schemeClr val="accent1"/>
                </a:solidFill>
                <a:latin typeface="Arial"/>
                <a:ea typeface="Arial"/>
                <a:cs typeface="Arial"/>
                <a:sym typeface="Arial"/>
              </a:rPr>
              <a:t>want</a:t>
            </a:r>
            <a:r>
              <a:rPr lang="en-US" sz="1800">
                <a:solidFill>
                  <a:srgbClr val="000000"/>
                </a:solidFill>
                <a:latin typeface="Arial"/>
                <a:ea typeface="Arial"/>
                <a:cs typeface="Arial"/>
                <a:sym typeface="Arial"/>
              </a:rPr>
              <a:t>    you   to      </a:t>
            </a:r>
            <a:r>
              <a:rPr lang="en-US" sz="1800">
                <a:solidFill>
                  <a:srgbClr val="548135"/>
                </a:solidFill>
                <a:latin typeface="Arial"/>
                <a:ea typeface="Arial"/>
                <a:cs typeface="Arial"/>
                <a:sym typeface="Arial"/>
              </a:rPr>
              <a:t>look</a:t>
            </a:r>
            <a:r>
              <a:rPr lang="en-US" sz="1800">
                <a:solidFill>
                  <a:srgbClr val="000000"/>
                </a:solidFill>
                <a:latin typeface="Arial"/>
                <a:ea typeface="Arial"/>
                <a:cs typeface="Arial"/>
                <a:sym typeface="Arial"/>
              </a:rPr>
              <a:t>      at    this       </a:t>
            </a:r>
            <a:r>
              <a:rPr lang="en-US" sz="1800">
                <a:solidFill>
                  <a:srgbClr val="C55A11"/>
                </a:solidFill>
                <a:latin typeface="Arial"/>
                <a:ea typeface="Arial"/>
                <a:cs typeface="Arial"/>
                <a:sym typeface="Arial"/>
              </a:rPr>
              <a:t>today</a:t>
            </a:r>
            <a:endParaRPr/>
          </a:p>
          <a:p>
            <a:pPr marL="0" marR="0" lvl="0" indent="0" algn="l" rtl="0">
              <a:lnSpc>
                <a:spcPct val="90000"/>
              </a:lnSpc>
              <a:spcBef>
                <a:spcPts val="1000"/>
              </a:spcBef>
              <a:spcAft>
                <a:spcPts val="0"/>
              </a:spcAft>
              <a:buClr>
                <a:schemeClr val="accent1"/>
              </a:buClr>
              <a:buSzPts val="2000"/>
              <a:buFont typeface="Arial"/>
              <a:buNone/>
            </a:pPr>
            <a:r>
              <a:rPr lang="en-US" sz="2000" baseline="30000">
                <a:solidFill>
                  <a:schemeClr val="accent1"/>
                </a:solidFill>
                <a:latin typeface="Arial"/>
                <a:ea typeface="Arial"/>
                <a:cs typeface="Arial"/>
                <a:sym typeface="Arial"/>
              </a:rPr>
              <a:t>    DESIRING                        </a:t>
            </a:r>
            <a:r>
              <a:rPr lang="en-US" sz="2000" baseline="30000">
                <a:solidFill>
                  <a:srgbClr val="548135"/>
                </a:solidFill>
                <a:latin typeface="Arial"/>
                <a:ea typeface="Arial"/>
                <a:cs typeface="Arial"/>
                <a:sym typeface="Arial"/>
              </a:rPr>
              <a:t>PERCEPTION</a:t>
            </a:r>
            <a:r>
              <a:rPr lang="en-US" sz="2000" baseline="30000">
                <a:solidFill>
                  <a:schemeClr val="accent1"/>
                </a:solidFill>
                <a:latin typeface="Arial"/>
                <a:ea typeface="Arial"/>
                <a:cs typeface="Arial"/>
                <a:sym typeface="Arial"/>
              </a:rPr>
              <a:t>                       </a:t>
            </a:r>
            <a:r>
              <a:rPr lang="en-US" sz="2000" baseline="30000">
                <a:solidFill>
                  <a:srgbClr val="C55A11"/>
                </a:solidFill>
                <a:latin typeface="Arial"/>
                <a:ea typeface="Arial"/>
                <a:cs typeface="Arial"/>
                <a:sym typeface="Arial"/>
              </a:rPr>
              <a:t>CALENDERIC_UNIT</a:t>
            </a:r>
            <a:r>
              <a:rPr lang="en-US" sz="1800" baseline="30000">
                <a:solidFill>
                  <a:srgbClr val="000000"/>
                </a:solidFill>
                <a:latin typeface="Arial"/>
                <a:ea typeface="Arial"/>
                <a:cs typeface="Arial"/>
                <a:sym typeface="Arial"/>
              </a:rPr>
              <a:t>               </a:t>
            </a:r>
            <a:endParaRPr sz="1800" baseline="30000">
              <a:solidFill>
                <a:schemeClr val="accent1"/>
              </a:solidFill>
              <a:latin typeface="Arial"/>
              <a:ea typeface="Arial"/>
              <a:cs typeface="Arial"/>
              <a:sym typeface="Arial"/>
            </a:endParaRPr>
          </a:p>
        </p:txBody>
      </p:sp>
      <p:grpSp>
        <p:nvGrpSpPr>
          <p:cNvPr id="529" name="Google Shape;529;gd62ba58276_0_590"/>
          <p:cNvGrpSpPr/>
          <p:nvPr/>
        </p:nvGrpSpPr>
        <p:grpSpPr>
          <a:xfrm>
            <a:off x="2795249" y="9941125"/>
            <a:ext cx="6753900" cy="2471100"/>
            <a:chOff x="2542343" y="4526762"/>
            <a:chExt cx="6753900" cy="2471100"/>
          </a:xfrm>
        </p:grpSpPr>
        <p:sp>
          <p:nvSpPr>
            <p:cNvPr id="530" name="Google Shape;530;gd62ba58276_0_590"/>
            <p:cNvSpPr txBox="1"/>
            <p:nvPr/>
          </p:nvSpPr>
          <p:spPr>
            <a:xfrm>
              <a:off x="2542343" y="4526762"/>
              <a:ext cx="6753900" cy="2471100"/>
            </a:xfrm>
            <a:prstGeom prst="rect">
              <a:avLst/>
            </a:prstGeom>
            <a:noFill/>
            <a:ln>
              <a:noFill/>
            </a:ln>
          </p:spPr>
          <p:txBody>
            <a:bodyPr spcFirstLastPara="1" wrap="square" lIns="91425" tIns="45700" rIns="91425" bIns="45700" anchor="t" anchorCtr="0">
              <a:normAutofit/>
            </a:bodyPr>
            <a:lstStyle/>
            <a:p>
              <a:pPr marL="0" marR="0" lvl="0" indent="0" algn="l" rtl="0">
                <a:lnSpc>
                  <a:spcPct val="88000"/>
                </a:lnSpc>
                <a:spcBef>
                  <a:spcPts val="0"/>
                </a:spcBef>
                <a:spcAft>
                  <a:spcPts val="0"/>
                </a:spcAft>
                <a:buClr>
                  <a:schemeClr val="accent1"/>
                </a:buClr>
                <a:buSzPts val="2800"/>
                <a:buFont typeface="Arial"/>
                <a:buNone/>
              </a:pPr>
              <a:r>
                <a:rPr lang="en-US" sz="2800" baseline="30000">
                  <a:solidFill>
                    <a:schemeClr val="accent1"/>
                  </a:solidFill>
                  <a:latin typeface="Arial"/>
                  <a:ea typeface="Arial"/>
                  <a:cs typeface="Arial"/>
                  <a:sym typeface="Arial"/>
                </a:rPr>
                <a:t>					say</a:t>
              </a:r>
              <a:endParaRPr/>
            </a:p>
            <a:p>
              <a:pPr marL="0" marR="0" lvl="0" indent="0" algn="l" rtl="0">
                <a:lnSpc>
                  <a:spcPct val="88000"/>
                </a:lnSpc>
                <a:spcBef>
                  <a:spcPts val="0"/>
                </a:spcBef>
                <a:spcAft>
                  <a:spcPts val="0"/>
                </a:spcAft>
                <a:buClr>
                  <a:schemeClr val="accent1"/>
                </a:buClr>
                <a:buSzPts val="2800"/>
                <a:buFont typeface="Arial"/>
                <a:buNone/>
              </a:pPr>
              <a:r>
                <a:rPr lang="en-US" sz="2800" baseline="30000">
                  <a:solidFill>
                    <a:schemeClr val="accent1"/>
                  </a:solidFill>
                  <a:latin typeface="Arial"/>
                  <a:ea typeface="Arial"/>
                  <a:cs typeface="Arial"/>
                  <a:sym typeface="Arial"/>
                </a:rPr>
                <a:t>					hear</a:t>
              </a:r>
              <a:endParaRPr/>
            </a:p>
            <a:p>
              <a:pPr marL="0" marR="0" lvl="0" indent="0" algn="l" rtl="0">
                <a:lnSpc>
                  <a:spcPct val="88000"/>
                </a:lnSpc>
                <a:spcBef>
                  <a:spcPts val="0"/>
                </a:spcBef>
                <a:spcAft>
                  <a:spcPts val="0"/>
                </a:spcAft>
                <a:buClr>
                  <a:schemeClr val="accent1"/>
                </a:buClr>
                <a:buSzPts val="2800"/>
                <a:buFont typeface="Arial"/>
                <a:buNone/>
              </a:pPr>
              <a:r>
                <a:rPr lang="en-US" sz="2800" baseline="30000">
                  <a:solidFill>
                    <a:schemeClr val="accent1"/>
                  </a:solidFill>
                  <a:latin typeface="Arial"/>
                  <a:ea typeface="Arial"/>
                  <a:cs typeface="Arial"/>
                  <a:sym typeface="Arial"/>
                </a:rPr>
                <a:t>PERCEPTION	 	feel		OPINION</a:t>
              </a:r>
              <a:endParaRPr/>
            </a:p>
            <a:p>
              <a:pPr marL="0" marR="0" lvl="0" indent="0" algn="l" rtl="0">
                <a:lnSpc>
                  <a:spcPct val="88000"/>
                </a:lnSpc>
                <a:spcBef>
                  <a:spcPts val="0"/>
                </a:spcBef>
                <a:spcAft>
                  <a:spcPts val="0"/>
                </a:spcAft>
                <a:buClr>
                  <a:schemeClr val="accent1"/>
                </a:buClr>
                <a:buSzPts val="2800"/>
                <a:buFont typeface="Arial"/>
                <a:buNone/>
              </a:pPr>
              <a:r>
                <a:rPr lang="en-US" sz="2800" baseline="30000">
                  <a:solidFill>
                    <a:schemeClr val="accent1"/>
                  </a:solidFill>
                  <a:latin typeface="Arial"/>
                  <a:ea typeface="Arial"/>
                  <a:cs typeface="Arial"/>
                  <a:sym typeface="Arial"/>
                </a:rPr>
                <a:t>					smell</a:t>
              </a:r>
              <a:endParaRPr/>
            </a:p>
            <a:p>
              <a:pPr marL="0" marR="0" lvl="0" indent="0" algn="l" rtl="0">
                <a:lnSpc>
                  <a:spcPct val="88000"/>
                </a:lnSpc>
                <a:spcBef>
                  <a:spcPts val="0"/>
                </a:spcBef>
                <a:spcAft>
                  <a:spcPts val="0"/>
                </a:spcAft>
                <a:buClr>
                  <a:schemeClr val="accent1"/>
                </a:buClr>
                <a:buSzPts val="2800"/>
                <a:buFont typeface="Arial"/>
                <a:buNone/>
              </a:pPr>
              <a:r>
                <a:rPr lang="en-US" sz="2800" baseline="30000">
                  <a:solidFill>
                    <a:schemeClr val="accent1"/>
                  </a:solidFill>
                  <a:latin typeface="Arial"/>
                  <a:ea typeface="Arial"/>
                  <a:cs typeface="Arial"/>
                  <a:sym typeface="Arial"/>
                </a:rPr>
                <a:t>					see</a:t>
              </a:r>
              <a:endParaRPr/>
            </a:p>
          </p:txBody>
        </p:sp>
        <p:cxnSp>
          <p:nvCxnSpPr>
            <p:cNvPr id="531" name="Google Shape;531;gd62ba58276_0_590"/>
            <p:cNvCxnSpPr/>
            <p:nvPr/>
          </p:nvCxnSpPr>
          <p:spPr>
            <a:xfrm rot="10800000">
              <a:off x="4267159" y="5391808"/>
              <a:ext cx="567600"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532" name="Google Shape;532;gd62ba58276_0_590"/>
            <p:cNvCxnSpPr/>
            <p:nvPr/>
          </p:nvCxnSpPr>
          <p:spPr>
            <a:xfrm>
              <a:off x="5276194" y="5391807"/>
              <a:ext cx="595200" cy="3000"/>
            </a:xfrm>
            <a:prstGeom prst="straightConnector1">
              <a:avLst/>
            </a:prstGeom>
            <a:noFill/>
            <a:ln w="9525" cap="flat" cmpd="sng">
              <a:solidFill>
                <a:schemeClr val="accent1"/>
              </a:solidFill>
              <a:prstDash val="solid"/>
              <a:miter lim="800000"/>
              <a:headEnd type="none" w="sm" len="sm"/>
              <a:tailEnd type="triangle" w="med" len="med"/>
            </a:ln>
          </p:spPr>
        </p:cxnSp>
        <p:cxnSp>
          <p:nvCxnSpPr>
            <p:cNvPr id="533" name="Google Shape;533;gd62ba58276_0_590"/>
            <p:cNvCxnSpPr/>
            <p:nvPr/>
          </p:nvCxnSpPr>
          <p:spPr>
            <a:xfrm flipH="1">
              <a:off x="4267180" y="4695495"/>
              <a:ext cx="588600" cy="612000"/>
            </a:xfrm>
            <a:prstGeom prst="straightConnector1">
              <a:avLst/>
            </a:prstGeom>
            <a:noFill/>
            <a:ln w="9525" cap="flat" cmpd="sng">
              <a:solidFill>
                <a:schemeClr val="accent1"/>
              </a:solidFill>
              <a:prstDash val="solid"/>
              <a:miter lim="800000"/>
              <a:headEnd type="none" w="sm" len="sm"/>
              <a:tailEnd type="triangle" w="med" len="med"/>
            </a:ln>
          </p:spPr>
        </p:cxnSp>
        <p:cxnSp>
          <p:nvCxnSpPr>
            <p:cNvPr id="534" name="Google Shape;534;gd62ba58276_0_590"/>
            <p:cNvCxnSpPr/>
            <p:nvPr/>
          </p:nvCxnSpPr>
          <p:spPr>
            <a:xfrm rot="10800000">
              <a:off x="4267159" y="5423206"/>
              <a:ext cx="567600" cy="373500"/>
            </a:xfrm>
            <a:prstGeom prst="straightConnector1">
              <a:avLst/>
            </a:prstGeom>
            <a:noFill/>
            <a:ln w="9525" cap="flat" cmpd="sng">
              <a:solidFill>
                <a:schemeClr val="accent1"/>
              </a:solidFill>
              <a:prstDash val="solid"/>
              <a:miter lim="800000"/>
              <a:headEnd type="none" w="sm" len="sm"/>
              <a:tailEnd type="triangle" w="med" len="med"/>
            </a:ln>
          </p:spPr>
        </p:cxnSp>
        <p:cxnSp>
          <p:nvCxnSpPr>
            <p:cNvPr id="535" name="Google Shape;535;gd62ba58276_0_590"/>
            <p:cNvCxnSpPr/>
            <p:nvPr/>
          </p:nvCxnSpPr>
          <p:spPr>
            <a:xfrm rot="10800000">
              <a:off x="4267179" y="5476217"/>
              <a:ext cx="588600" cy="726900"/>
            </a:xfrm>
            <a:prstGeom prst="straightConnector1">
              <a:avLst/>
            </a:prstGeom>
            <a:noFill/>
            <a:ln w="9525" cap="flat" cmpd="sng">
              <a:solidFill>
                <a:schemeClr val="accent1"/>
              </a:solidFill>
              <a:prstDash val="solid"/>
              <a:miter lim="800000"/>
              <a:headEnd type="none" w="sm" len="sm"/>
              <a:tailEnd type="triangle" w="med" len="med"/>
            </a:ln>
          </p:spPr>
        </p:cxnSp>
        <p:cxnSp>
          <p:nvCxnSpPr>
            <p:cNvPr id="536" name="Google Shape;536;gd62ba58276_0_590"/>
            <p:cNvCxnSpPr/>
            <p:nvPr/>
          </p:nvCxnSpPr>
          <p:spPr>
            <a:xfrm flipH="1">
              <a:off x="4267180" y="5078424"/>
              <a:ext cx="588600" cy="282000"/>
            </a:xfrm>
            <a:prstGeom prst="straightConnector1">
              <a:avLst/>
            </a:prstGeom>
            <a:noFill/>
            <a:ln w="9525" cap="flat" cmpd="sng">
              <a:solidFill>
                <a:schemeClr val="accent1"/>
              </a:solidFill>
              <a:prstDash val="solid"/>
              <a:miter lim="800000"/>
              <a:headEnd type="none" w="sm" len="sm"/>
              <a:tailEnd type="triangle" w="med" len="med"/>
            </a:ln>
          </p:spPr>
        </p:cxnSp>
      </p:grpSp>
      <p:sp>
        <p:nvSpPr>
          <p:cNvPr id="537" name="Google Shape;537;gd62ba58276_0_590"/>
          <p:cNvSpPr txBox="1"/>
          <p:nvPr/>
        </p:nvSpPr>
        <p:spPr>
          <a:xfrm>
            <a:off x="9144000" y="8730104"/>
            <a:ext cx="2635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frame elements</a:t>
            </a:r>
            <a:endParaRPr/>
          </a:p>
        </p:txBody>
      </p:sp>
      <p:cxnSp>
        <p:nvCxnSpPr>
          <p:cNvPr id="538" name="Google Shape;538;gd62ba58276_0_590"/>
          <p:cNvCxnSpPr/>
          <p:nvPr/>
        </p:nvCxnSpPr>
        <p:spPr>
          <a:xfrm rot="10800000">
            <a:off x="8630266" y="8914770"/>
            <a:ext cx="567600" cy="0"/>
          </a:xfrm>
          <a:prstGeom prst="straightConnector1">
            <a:avLst/>
          </a:prstGeom>
          <a:noFill/>
          <a:ln w="9525" cap="flat" cmpd="sng">
            <a:solidFill>
              <a:schemeClr val="accent1"/>
            </a:solidFill>
            <a:prstDash val="solid"/>
            <a:miter lim="800000"/>
            <a:headEnd type="none" w="sm" len="sm"/>
            <a:tailEnd type="triangle" w="med" len="med"/>
          </a:ln>
        </p:spPr>
      </p:cxnSp>
      <p:sp>
        <p:nvSpPr>
          <p:cNvPr id="539" name="Google Shape;539;gd62ba58276_0_590"/>
          <p:cNvSpPr txBox="1"/>
          <p:nvPr/>
        </p:nvSpPr>
        <p:spPr>
          <a:xfrm>
            <a:off x="805800" y="2113675"/>
            <a:ext cx="105804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400">
                <a:solidFill>
                  <a:schemeClr val="dk1"/>
                </a:solidFill>
                <a:latin typeface="Source Sans Pro"/>
                <a:ea typeface="Source Sans Pro"/>
                <a:cs typeface="Source Sans Pro"/>
                <a:sym typeface="Source Sans Pro"/>
              </a:rPr>
              <a:t>Describe categories of events, concepts, and relationships </a:t>
            </a:r>
            <a:r>
              <a:rPr lang="en-US" sz="2400">
                <a:solidFill>
                  <a:schemeClr val="dk1"/>
                </a:solidFill>
                <a:latin typeface="Source Sans Pro Light"/>
                <a:ea typeface="Source Sans Pro Light"/>
                <a:cs typeface="Source Sans Pro Light"/>
                <a:sym typeface="Source Sans Pro Light"/>
              </a:rPr>
              <a:t>(FrameNet 1998)</a:t>
            </a:r>
            <a:r>
              <a:rPr lang="en-US" sz="2400">
                <a:solidFill>
                  <a:schemeClr val="dk1"/>
                </a:solidFill>
                <a:latin typeface="Source Sans Pro"/>
                <a:ea typeface="Source Sans Pro"/>
                <a:cs typeface="Source Sans Pro"/>
                <a:sym typeface="Source Sans Pro"/>
              </a:rPr>
              <a:t>. </a:t>
            </a:r>
            <a:endParaRPr>
              <a:latin typeface="Source Sans Pro"/>
              <a:ea typeface="Source Sans Pro"/>
              <a:cs typeface="Source Sans Pro"/>
              <a:sym typeface="Source Sans Pro"/>
            </a:endParaRPr>
          </a:p>
        </p:txBody>
      </p:sp>
      <p:sp>
        <p:nvSpPr>
          <p:cNvPr id="540" name="Google Shape;540;gd62ba58276_0_590"/>
          <p:cNvSpPr/>
          <p:nvPr/>
        </p:nvSpPr>
        <p:spPr>
          <a:xfrm>
            <a:off x="2636450" y="3168450"/>
            <a:ext cx="7074600" cy="5409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a:latin typeface="Source Sans Pro"/>
                <a:ea typeface="Source Sans Pro"/>
                <a:cs typeface="Source Sans Pro"/>
                <a:sym typeface="Source Sans Pro"/>
              </a:rPr>
              <a:t>Have you been </a:t>
            </a:r>
            <a:r>
              <a:rPr lang="en-US" sz="2000">
                <a:highlight>
                  <a:srgbClr val="F4CCCC"/>
                </a:highlight>
                <a:latin typeface="Source Sans Pro"/>
                <a:ea typeface="Source Sans Pro"/>
                <a:cs typeface="Source Sans Pro"/>
                <a:sym typeface="Source Sans Pro"/>
              </a:rPr>
              <a:t>excited</a:t>
            </a:r>
            <a:r>
              <a:rPr lang="en-US" sz="2000">
                <a:latin typeface="Source Sans Pro"/>
                <a:ea typeface="Source Sans Pro"/>
                <a:cs typeface="Source Sans Pro"/>
                <a:sym typeface="Source Sans Pro"/>
              </a:rPr>
              <a:t> to ride to work in the past?</a:t>
            </a:r>
            <a:endParaRPr sz="2000">
              <a:latin typeface="Source Sans Pro"/>
              <a:ea typeface="Source Sans Pro"/>
              <a:cs typeface="Source Sans Pro"/>
              <a:sym typeface="Source Sans Pro"/>
            </a:endParaRPr>
          </a:p>
        </p:txBody>
      </p:sp>
      <p:sp>
        <p:nvSpPr>
          <p:cNvPr id="541" name="Google Shape;541;gd62ba58276_0_590"/>
          <p:cNvSpPr txBox="1"/>
          <p:nvPr/>
        </p:nvSpPr>
        <p:spPr>
          <a:xfrm>
            <a:off x="2819050" y="3847325"/>
            <a:ext cx="12414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400" i="1">
                <a:solidFill>
                  <a:schemeClr val="dk1"/>
                </a:solidFill>
                <a:latin typeface="Source Sans Pro SemiBold"/>
                <a:ea typeface="Source Sans Pro SemiBold"/>
                <a:cs typeface="Source Sans Pro SemiBold"/>
                <a:sym typeface="Source Sans Pro SemiBold"/>
              </a:rPr>
              <a:t>Frame</a:t>
            </a:r>
            <a:endParaRPr>
              <a:latin typeface="Source Sans Pro SemiBold"/>
              <a:ea typeface="Source Sans Pro SemiBold"/>
              <a:cs typeface="Source Sans Pro SemiBold"/>
              <a:sym typeface="Source Sans Pro SemiBold"/>
            </a:endParaRPr>
          </a:p>
        </p:txBody>
      </p:sp>
      <p:sp>
        <p:nvSpPr>
          <p:cNvPr id="542" name="Google Shape;542;gd62ba58276_0_590"/>
          <p:cNvSpPr txBox="1"/>
          <p:nvPr/>
        </p:nvSpPr>
        <p:spPr>
          <a:xfrm>
            <a:off x="1524000" y="3168525"/>
            <a:ext cx="12414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400" i="1">
                <a:solidFill>
                  <a:schemeClr val="dk1"/>
                </a:solidFill>
                <a:latin typeface="Source Sans Pro SemiBold"/>
                <a:ea typeface="Source Sans Pro SemiBold"/>
                <a:cs typeface="Source Sans Pro SemiBold"/>
                <a:sym typeface="Source Sans Pro SemiBold"/>
              </a:rPr>
              <a:t>Tokens</a:t>
            </a:r>
            <a:endParaRPr>
              <a:latin typeface="Source Sans Pro SemiBold"/>
              <a:ea typeface="Source Sans Pro SemiBold"/>
              <a:cs typeface="Source Sans Pro SemiBold"/>
              <a:sym typeface="Source Sans Pro SemiBold"/>
            </a:endParaRPr>
          </a:p>
        </p:txBody>
      </p:sp>
      <p:cxnSp>
        <p:nvCxnSpPr>
          <p:cNvPr id="543" name="Google Shape;543;gd62ba58276_0_590"/>
          <p:cNvCxnSpPr>
            <a:endCxn id="544" idx="0"/>
          </p:cNvCxnSpPr>
          <p:nvPr/>
        </p:nvCxnSpPr>
        <p:spPr>
          <a:xfrm flipH="1">
            <a:off x="4752700" y="3588213"/>
            <a:ext cx="6600" cy="360000"/>
          </a:xfrm>
          <a:prstGeom prst="straightConnector1">
            <a:avLst/>
          </a:prstGeom>
          <a:noFill/>
          <a:ln w="28575" cap="flat" cmpd="sng">
            <a:solidFill>
              <a:srgbClr val="F4CCCC"/>
            </a:solidFill>
            <a:prstDash val="solid"/>
            <a:round/>
            <a:headEnd type="none" w="med" len="med"/>
            <a:tailEnd type="triangle" w="med" len="med"/>
          </a:ln>
        </p:spPr>
      </p:cxnSp>
      <p:cxnSp>
        <p:nvCxnSpPr>
          <p:cNvPr id="545" name="Google Shape;545;gd62ba58276_0_590"/>
          <p:cNvCxnSpPr>
            <a:stCxn id="544" idx="2"/>
          </p:cNvCxnSpPr>
          <p:nvPr/>
        </p:nvCxnSpPr>
        <p:spPr>
          <a:xfrm>
            <a:off x="4752700" y="4313313"/>
            <a:ext cx="402300" cy="1007700"/>
          </a:xfrm>
          <a:prstGeom prst="straightConnector1">
            <a:avLst/>
          </a:prstGeom>
          <a:noFill/>
          <a:ln w="28575" cap="flat" cmpd="sng">
            <a:solidFill>
              <a:srgbClr val="F4CCCC"/>
            </a:solidFill>
            <a:prstDash val="solid"/>
            <a:round/>
            <a:headEnd type="none" w="med" len="med"/>
            <a:tailEnd type="triangle" w="med" len="med"/>
          </a:ln>
        </p:spPr>
      </p:cxnSp>
      <p:cxnSp>
        <p:nvCxnSpPr>
          <p:cNvPr id="546" name="Google Shape;546;gd62ba58276_0_590"/>
          <p:cNvCxnSpPr>
            <a:stCxn id="544" idx="2"/>
          </p:cNvCxnSpPr>
          <p:nvPr/>
        </p:nvCxnSpPr>
        <p:spPr>
          <a:xfrm>
            <a:off x="4752700" y="4313313"/>
            <a:ext cx="769800" cy="692400"/>
          </a:xfrm>
          <a:prstGeom prst="straightConnector1">
            <a:avLst/>
          </a:prstGeom>
          <a:noFill/>
          <a:ln w="28575" cap="flat" cmpd="sng">
            <a:solidFill>
              <a:srgbClr val="F4CCCC"/>
            </a:solidFill>
            <a:prstDash val="solid"/>
            <a:round/>
            <a:headEnd type="none" w="med" len="med"/>
            <a:tailEnd type="triangle" w="med" len="med"/>
          </a:ln>
        </p:spPr>
      </p:cxnSp>
      <p:cxnSp>
        <p:nvCxnSpPr>
          <p:cNvPr id="547" name="Google Shape;547;gd62ba58276_0_590"/>
          <p:cNvCxnSpPr>
            <a:stCxn id="544" idx="2"/>
            <a:endCxn id="548" idx="1"/>
          </p:cNvCxnSpPr>
          <p:nvPr/>
        </p:nvCxnSpPr>
        <p:spPr>
          <a:xfrm>
            <a:off x="4752700" y="4313313"/>
            <a:ext cx="862200" cy="404700"/>
          </a:xfrm>
          <a:prstGeom prst="straightConnector1">
            <a:avLst/>
          </a:prstGeom>
          <a:noFill/>
          <a:ln w="28575" cap="flat" cmpd="sng">
            <a:solidFill>
              <a:srgbClr val="F4CCCC"/>
            </a:solidFill>
            <a:prstDash val="solid"/>
            <a:round/>
            <a:headEnd type="none" w="med" len="med"/>
            <a:tailEnd type="triangle" w="med" len="med"/>
          </a:ln>
        </p:spPr>
      </p:cxnSp>
      <p:sp>
        <p:nvSpPr>
          <p:cNvPr id="548" name="Google Shape;548;gd62ba58276_0_590"/>
          <p:cNvSpPr/>
          <p:nvPr/>
        </p:nvSpPr>
        <p:spPr>
          <a:xfrm>
            <a:off x="5614800" y="4447600"/>
            <a:ext cx="1025400" cy="54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a:latin typeface="Source Sans Pro"/>
                <a:ea typeface="Source Sans Pro"/>
                <a:cs typeface="Source Sans Pro"/>
                <a:sym typeface="Source Sans Pro"/>
              </a:rPr>
              <a:t>etc.</a:t>
            </a:r>
            <a:endParaRPr sz="2000">
              <a:latin typeface="Source Sans Pro"/>
              <a:ea typeface="Source Sans Pro"/>
              <a:cs typeface="Source Sans Pro"/>
              <a:sym typeface="Source Sans Pro"/>
            </a:endParaRPr>
          </a:p>
        </p:txBody>
      </p:sp>
      <p:sp>
        <p:nvSpPr>
          <p:cNvPr id="549" name="Google Shape;549;gd62ba58276_0_590"/>
          <p:cNvSpPr/>
          <p:nvPr/>
        </p:nvSpPr>
        <p:spPr>
          <a:xfrm>
            <a:off x="5438175" y="5196650"/>
            <a:ext cx="1025400" cy="54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a:latin typeface="Source Sans Pro"/>
                <a:ea typeface="Source Sans Pro"/>
                <a:cs typeface="Source Sans Pro"/>
                <a:sym typeface="Source Sans Pro"/>
              </a:rPr>
              <a:t>fine</a:t>
            </a:r>
            <a:endParaRPr sz="2000">
              <a:latin typeface="Source Sans Pro"/>
              <a:ea typeface="Source Sans Pro"/>
              <a:cs typeface="Source Sans Pro"/>
              <a:sym typeface="Source Sans Pro"/>
            </a:endParaRPr>
          </a:p>
        </p:txBody>
      </p:sp>
      <p:sp>
        <p:nvSpPr>
          <p:cNvPr id="550" name="Google Shape;550;gd62ba58276_0_590"/>
          <p:cNvSpPr/>
          <p:nvPr/>
        </p:nvSpPr>
        <p:spPr>
          <a:xfrm>
            <a:off x="5023600" y="5555363"/>
            <a:ext cx="1025400" cy="54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a:latin typeface="Source Sans Pro"/>
                <a:ea typeface="Source Sans Pro"/>
                <a:cs typeface="Source Sans Pro"/>
                <a:sym typeface="Source Sans Pro"/>
              </a:rPr>
              <a:t>thrilled</a:t>
            </a:r>
            <a:endParaRPr sz="2000">
              <a:latin typeface="Source Sans Pro"/>
              <a:ea typeface="Source Sans Pro"/>
              <a:cs typeface="Source Sans Pro"/>
              <a:sym typeface="Source Sans Pro"/>
            </a:endParaRPr>
          </a:p>
        </p:txBody>
      </p:sp>
      <p:cxnSp>
        <p:nvCxnSpPr>
          <p:cNvPr id="551" name="Google Shape;551;gd62ba58276_0_590"/>
          <p:cNvCxnSpPr>
            <a:stCxn id="544" idx="2"/>
          </p:cNvCxnSpPr>
          <p:nvPr/>
        </p:nvCxnSpPr>
        <p:spPr>
          <a:xfrm flipH="1">
            <a:off x="4329400" y="4313313"/>
            <a:ext cx="423300" cy="1048800"/>
          </a:xfrm>
          <a:prstGeom prst="straightConnector1">
            <a:avLst/>
          </a:prstGeom>
          <a:noFill/>
          <a:ln w="28575" cap="flat" cmpd="sng">
            <a:solidFill>
              <a:srgbClr val="F4CCCC"/>
            </a:solidFill>
            <a:prstDash val="solid"/>
            <a:round/>
            <a:headEnd type="none" w="med" len="med"/>
            <a:tailEnd type="triangle" w="med" len="med"/>
          </a:ln>
        </p:spPr>
      </p:cxnSp>
      <p:cxnSp>
        <p:nvCxnSpPr>
          <p:cNvPr id="552" name="Google Shape;552;gd62ba58276_0_590"/>
          <p:cNvCxnSpPr>
            <a:stCxn id="544" idx="2"/>
          </p:cNvCxnSpPr>
          <p:nvPr/>
        </p:nvCxnSpPr>
        <p:spPr>
          <a:xfrm flipH="1">
            <a:off x="3961900" y="4313313"/>
            <a:ext cx="790800" cy="733800"/>
          </a:xfrm>
          <a:prstGeom prst="straightConnector1">
            <a:avLst/>
          </a:prstGeom>
          <a:noFill/>
          <a:ln w="28575" cap="flat" cmpd="sng">
            <a:solidFill>
              <a:srgbClr val="F4CCCC"/>
            </a:solidFill>
            <a:prstDash val="solid"/>
            <a:round/>
            <a:headEnd type="none" w="med" len="med"/>
            <a:tailEnd type="triangle" w="med" len="med"/>
          </a:ln>
        </p:spPr>
      </p:cxnSp>
      <p:cxnSp>
        <p:nvCxnSpPr>
          <p:cNvPr id="553" name="Google Shape;553;gd62ba58276_0_590"/>
          <p:cNvCxnSpPr>
            <a:stCxn id="544" idx="2"/>
          </p:cNvCxnSpPr>
          <p:nvPr/>
        </p:nvCxnSpPr>
        <p:spPr>
          <a:xfrm flipH="1">
            <a:off x="3869500" y="4313313"/>
            <a:ext cx="883200" cy="446100"/>
          </a:xfrm>
          <a:prstGeom prst="straightConnector1">
            <a:avLst/>
          </a:prstGeom>
          <a:noFill/>
          <a:ln w="28575" cap="flat" cmpd="sng">
            <a:solidFill>
              <a:srgbClr val="F4CCCC"/>
            </a:solidFill>
            <a:prstDash val="solid"/>
            <a:round/>
            <a:headEnd type="none" w="med" len="med"/>
            <a:tailEnd type="triangle" w="med" len="med"/>
          </a:ln>
        </p:spPr>
      </p:cxnSp>
      <p:sp>
        <p:nvSpPr>
          <p:cNvPr id="554" name="Google Shape;554;gd62ba58276_0_590"/>
          <p:cNvSpPr/>
          <p:nvPr/>
        </p:nvSpPr>
        <p:spPr>
          <a:xfrm>
            <a:off x="2824875" y="4390075"/>
            <a:ext cx="1025400" cy="540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000">
                <a:latin typeface="Source Sans Pro"/>
                <a:ea typeface="Source Sans Pro"/>
                <a:cs typeface="Source Sans Pro"/>
                <a:sym typeface="Source Sans Pro"/>
              </a:rPr>
              <a:t>sad</a:t>
            </a:r>
            <a:endParaRPr sz="2000">
              <a:latin typeface="Source Sans Pro"/>
              <a:ea typeface="Source Sans Pro"/>
              <a:cs typeface="Source Sans Pro"/>
              <a:sym typeface="Source Sans Pro"/>
            </a:endParaRPr>
          </a:p>
        </p:txBody>
      </p:sp>
      <p:sp>
        <p:nvSpPr>
          <p:cNvPr id="555" name="Google Shape;555;gd62ba58276_0_590"/>
          <p:cNvSpPr/>
          <p:nvPr/>
        </p:nvSpPr>
        <p:spPr>
          <a:xfrm>
            <a:off x="2977275" y="5152075"/>
            <a:ext cx="1025400" cy="540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000">
                <a:latin typeface="Source Sans Pro"/>
                <a:ea typeface="Source Sans Pro"/>
                <a:cs typeface="Source Sans Pro"/>
                <a:sym typeface="Source Sans Pro"/>
              </a:rPr>
              <a:t>worried</a:t>
            </a:r>
            <a:endParaRPr sz="2000">
              <a:latin typeface="Source Sans Pro"/>
              <a:ea typeface="Source Sans Pro"/>
              <a:cs typeface="Source Sans Pro"/>
              <a:sym typeface="Source Sans Pro"/>
            </a:endParaRPr>
          </a:p>
        </p:txBody>
      </p:sp>
      <p:sp>
        <p:nvSpPr>
          <p:cNvPr id="556" name="Google Shape;556;gd62ba58276_0_590"/>
          <p:cNvSpPr/>
          <p:nvPr/>
        </p:nvSpPr>
        <p:spPr>
          <a:xfrm>
            <a:off x="2824875" y="5545525"/>
            <a:ext cx="1552200" cy="540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000">
                <a:latin typeface="Source Sans Pro"/>
                <a:ea typeface="Source Sans Pro"/>
                <a:cs typeface="Source Sans Pro"/>
                <a:sym typeface="Source Sans Pro"/>
              </a:rPr>
              <a:t>perplexed</a:t>
            </a:r>
            <a:endParaRPr sz="2000">
              <a:latin typeface="Source Sans Pro"/>
              <a:ea typeface="Source Sans Pro"/>
              <a:cs typeface="Source Sans Pro"/>
              <a:sym typeface="Source Sans Pro"/>
            </a:endParaRPr>
          </a:p>
        </p:txBody>
      </p:sp>
      <p:cxnSp>
        <p:nvCxnSpPr>
          <p:cNvPr id="557" name="Google Shape;557;gd62ba58276_0_590"/>
          <p:cNvCxnSpPr/>
          <p:nvPr/>
        </p:nvCxnSpPr>
        <p:spPr>
          <a:xfrm>
            <a:off x="4753725" y="4265350"/>
            <a:ext cx="0" cy="1361700"/>
          </a:xfrm>
          <a:prstGeom prst="straightConnector1">
            <a:avLst/>
          </a:prstGeom>
          <a:noFill/>
          <a:ln w="28575" cap="flat" cmpd="sng">
            <a:solidFill>
              <a:srgbClr val="F4CCCC"/>
            </a:solidFill>
            <a:prstDash val="solid"/>
            <a:round/>
            <a:headEnd type="none" w="med" len="med"/>
            <a:tailEnd type="triangle" w="med" len="med"/>
          </a:ln>
        </p:spPr>
      </p:cxnSp>
      <p:sp>
        <p:nvSpPr>
          <p:cNvPr id="558" name="Google Shape;558;gd62ba58276_0_590"/>
          <p:cNvSpPr/>
          <p:nvPr/>
        </p:nvSpPr>
        <p:spPr>
          <a:xfrm>
            <a:off x="3958275" y="5892513"/>
            <a:ext cx="1552200" cy="54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Source Sans Pro"/>
                <a:ea typeface="Source Sans Pro"/>
                <a:cs typeface="Source Sans Pro"/>
                <a:sym typeface="Source Sans Pro"/>
              </a:rPr>
              <a:t>heartbroken</a:t>
            </a:r>
            <a:endParaRPr sz="2000">
              <a:latin typeface="Source Sans Pro"/>
              <a:ea typeface="Source Sans Pro"/>
              <a:cs typeface="Source Sans Pro"/>
              <a:sym typeface="Source Sans Pro"/>
            </a:endParaRPr>
          </a:p>
        </p:txBody>
      </p:sp>
      <p:sp>
        <p:nvSpPr>
          <p:cNvPr id="559" name="Google Shape;559;gd62ba58276_0_590"/>
          <p:cNvSpPr/>
          <p:nvPr/>
        </p:nvSpPr>
        <p:spPr>
          <a:xfrm>
            <a:off x="724925" y="4237125"/>
            <a:ext cx="9902700" cy="2309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gd62ba58276_0_590"/>
          <p:cNvSpPr/>
          <p:nvPr/>
        </p:nvSpPr>
        <p:spPr>
          <a:xfrm>
            <a:off x="3679450" y="3948213"/>
            <a:ext cx="2146500" cy="36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highlight>
                  <a:srgbClr val="F4CCCC"/>
                </a:highlight>
                <a:latin typeface="Source Sans Pro"/>
                <a:ea typeface="Source Sans Pro"/>
                <a:cs typeface="Source Sans Pro"/>
                <a:sym typeface="Source Sans Pro"/>
              </a:rPr>
              <a:t>emotion_directed</a:t>
            </a:r>
            <a:endParaRPr sz="2000">
              <a:highlight>
                <a:srgbClr val="F4CCCC"/>
              </a:highlight>
              <a:latin typeface="Source Sans Pro"/>
              <a:ea typeface="Source Sans Pro"/>
              <a:cs typeface="Source Sans Pro"/>
              <a:sym typeface="Source Sans Pro"/>
            </a:endParaRPr>
          </a:p>
        </p:txBody>
      </p:sp>
      <p:sp>
        <p:nvSpPr>
          <p:cNvPr id="560" name="Google Shape;560;gd62ba58276_0_590"/>
          <p:cNvSpPr txBox="1"/>
          <p:nvPr/>
        </p:nvSpPr>
        <p:spPr>
          <a:xfrm>
            <a:off x="805800" y="1589038"/>
            <a:ext cx="105804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400">
                <a:solidFill>
                  <a:schemeClr val="dk1"/>
                </a:solidFill>
                <a:latin typeface="Source Sans Pro"/>
                <a:ea typeface="Source Sans Pro"/>
                <a:cs typeface="Source Sans Pro"/>
                <a:sym typeface="Source Sans Pro"/>
              </a:rPr>
              <a:t>Provide high-level representation for tokens. </a:t>
            </a:r>
            <a:endParaRPr>
              <a:latin typeface="Source Sans Pro"/>
              <a:ea typeface="Source Sans Pro"/>
              <a:cs typeface="Source Sans Pro"/>
              <a:sym typeface="Source Sans Pro"/>
            </a:endParaRPr>
          </a:p>
        </p:txBody>
      </p:sp>
      <p:cxnSp>
        <p:nvCxnSpPr>
          <p:cNvPr id="561" name="Google Shape;561;gd62ba58276_0_590"/>
          <p:cNvCxnSpPr/>
          <p:nvPr/>
        </p:nvCxnSpPr>
        <p:spPr>
          <a:xfrm>
            <a:off x="4752700" y="4313313"/>
            <a:ext cx="402300" cy="1007700"/>
          </a:xfrm>
          <a:prstGeom prst="straightConnector1">
            <a:avLst/>
          </a:prstGeom>
          <a:noFill/>
          <a:ln w="28575" cap="flat" cmpd="sng">
            <a:solidFill>
              <a:srgbClr val="F4CCCC"/>
            </a:solidFill>
            <a:prstDash val="solid"/>
            <a:round/>
            <a:headEnd type="none" w="med" len="med"/>
            <a:tailEnd type="triangle" w="med" len="med"/>
          </a:ln>
        </p:spPr>
      </p:cxnSp>
      <p:cxnSp>
        <p:nvCxnSpPr>
          <p:cNvPr id="562" name="Google Shape;562;gd62ba58276_0_590"/>
          <p:cNvCxnSpPr/>
          <p:nvPr/>
        </p:nvCxnSpPr>
        <p:spPr>
          <a:xfrm>
            <a:off x="4752700" y="4313313"/>
            <a:ext cx="769800" cy="692400"/>
          </a:xfrm>
          <a:prstGeom prst="straightConnector1">
            <a:avLst/>
          </a:prstGeom>
          <a:noFill/>
          <a:ln w="28575" cap="flat" cmpd="sng">
            <a:solidFill>
              <a:srgbClr val="F4CCCC"/>
            </a:solidFill>
            <a:prstDash val="solid"/>
            <a:round/>
            <a:headEnd type="none" w="med" len="med"/>
            <a:tailEnd type="triangle" w="med" len="med"/>
          </a:ln>
        </p:spPr>
      </p:cxnSp>
      <p:cxnSp>
        <p:nvCxnSpPr>
          <p:cNvPr id="563" name="Google Shape;563;gd62ba58276_0_590"/>
          <p:cNvCxnSpPr>
            <a:endCxn id="564" idx="1"/>
          </p:cNvCxnSpPr>
          <p:nvPr/>
        </p:nvCxnSpPr>
        <p:spPr>
          <a:xfrm>
            <a:off x="4752600" y="4313350"/>
            <a:ext cx="862200" cy="404700"/>
          </a:xfrm>
          <a:prstGeom prst="straightConnector1">
            <a:avLst/>
          </a:prstGeom>
          <a:noFill/>
          <a:ln w="28575" cap="flat" cmpd="sng">
            <a:solidFill>
              <a:srgbClr val="F4CCCC"/>
            </a:solidFill>
            <a:prstDash val="solid"/>
            <a:round/>
            <a:headEnd type="none" w="med" len="med"/>
            <a:tailEnd type="triangle" w="med" len="med"/>
          </a:ln>
        </p:spPr>
      </p:cxnSp>
      <p:sp>
        <p:nvSpPr>
          <p:cNvPr id="564" name="Google Shape;564;gd62ba58276_0_590"/>
          <p:cNvSpPr/>
          <p:nvPr/>
        </p:nvSpPr>
        <p:spPr>
          <a:xfrm>
            <a:off x="5614800" y="4447600"/>
            <a:ext cx="1360500" cy="54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a:latin typeface="Source Sans Pro Light"/>
                <a:ea typeface="Source Sans Pro Light"/>
                <a:cs typeface="Source Sans Pro Light"/>
                <a:sym typeface="Source Sans Pro Light"/>
              </a:rPr>
              <a:t>+176 more</a:t>
            </a:r>
            <a:endParaRPr sz="2000">
              <a:latin typeface="Source Sans Pro Light"/>
              <a:ea typeface="Source Sans Pro Light"/>
              <a:cs typeface="Source Sans Pro Light"/>
              <a:sym typeface="Source Sans Pro Light"/>
            </a:endParaRPr>
          </a:p>
        </p:txBody>
      </p:sp>
      <p:sp>
        <p:nvSpPr>
          <p:cNvPr id="565" name="Google Shape;565;gd62ba58276_0_590"/>
          <p:cNvSpPr/>
          <p:nvPr/>
        </p:nvSpPr>
        <p:spPr>
          <a:xfrm>
            <a:off x="5438175" y="4815650"/>
            <a:ext cx="1025400" cy="54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a:latin typeface="Source Sans Pro Light"/>
                <a:ea typeface="Source Sans Pro Light"/>
                <a:cs typeface="Source Sans Pro Light"/>
                <a:sym typeface="Source Sans Pro Light"/>
              </a:rPr>
              <a:t>fine</a:t>
            </a:r>
            <a:endParaRPr sz="2000">
              <a:latin typeface="Source Sans Pro Light"/>
              <a:ea typeface="Source Sans Pro Light"/>
              <a:cs typeface="Source Sans Pro Light"/>
              <a:sym typeface="Source Sans Pro Light"/>
            </a:endParaRPr>
          </a:p>
        </p:txBody>
      </p:sp>
      <p:sp>
        <p:nvSpPr>
          <p:cNvPr id="566" name="Google Shape;566;gd62ba58276_0_590"/>
          <p:cNvSpPr/>
          <p:nvPr/>
        </p:nvSpPr>
        <p:spPr>
          <a:xfrm>
            <a:off x="5023600" y="5174363"/>
            <a:ext cx="1025400" cy="54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a:latin typeface="Source Sans Pro Light"/>
                <a:ea typeface="Source Sans Pro Light"/>
                <a:cs typeface="Source Sans Pro Light"/>
                <a:sym typeface="Source Sans Pro Light"/>
              </a:rPr>
              <a:t>thrilled</a:t>
            </a:r>
            <a:endParaRPr sz="2000">
              <a:latin typeface="Source Sans Pro Light"/>
              <a:ea typeface="Source Sans Pro Light"/>
              <a:cs typeface="Source Sans Pro Light"/>
              <a:sym typeface="Source Sans Pro Light"/>
            </a:endParaRPr>
          </a:p>
        </p:txBody>
      </p:sp>
      <p:cxnSp>
        <p:nvCxnSpPr>
          <p:cNvPr id="567" name="Google Shape;567;gd62ba58276_0_590"/>
          <p:cNvCxnSpPr/>
          <p:nvPr/>
        </p:nvCxnSpPr>
        <p:spPr>
          <a:xfrm flipH="1">
            <a:off x="4329400" y="4313313"/>
            <a:ext cx="423300" cy="1048800"/>
          </a:xfrm>
          <a:prstGeom prst="straightConnector1">
            <a:avLst/>
          </a:prstGeom>
          <a:noFill/>
          <a:ln w="28575" cap="flat" cmpd="sng">
            <a:solidFill>
              <a:srgbClr val="F4CCCC"/>
            </a:solidFill>
            <a:prstDash val="solid"/>
            <a:round/>
            <a:headEnd type="none" w="med" len="med"/>
            <a:tailEnd type="triangle" w="med" len="med"/>
          </a:ln>
        </p:spPr>
      </p:cxnSp>
      <p:cxnSp>
        <p:nvCxnSpPr>
          <p:cNvPr id="568" name="Google Shape;568;gd62ba58276_0_590"/>
          <p:cNvCxnSpPr/>
          <p:nvPr/>
        </p:nvCxnSpPr>
        <p:spPr>
          <a:xfrm flipH="1">
            <a:off x="3961900" y="4313313"/>
            <a:ext cx="790800" cy="733800"/>
          </a:xfrm>
          <a:prstGeom prst="straightConnector1">
            <a:avLst/>
          </a:prstGeom>
          <a:noFill/>
          <a:ln w="28575" cap="flat" cmpd="sng">
            <a:solidFill>
              <a:srgbClr val="F4CCCC"/>
            </a:solidFill>
            <a:prstDash val="solid"/>
            <a:round/>
            <a:headEnd type="none" w="med" len="med"/>
            <a:tailEnd type="triangle" w="med" len="med"/>
          </a:ln>
        </p:spPr>
      </p:cxnSp>
      <p:cxnSp>
        <p:nvCxnSpPr>
          <p:cNvPr id="569" name="Google Shape;569;gd62ba58276_0_590"/>
          <p:cNvCxnSpPr/>
          <p:nvPr/>
        </p:nvCxnSpPr>
        <p:spPr>
          <a:xfrm flipH="1">
            <a:off x="3869500" y="4313313"/>
            <a:ext cx="883200" cy="446100"/>
          </a:xfrm>
          <a:prstGeom prst="straightConnector1">
            <a:avLst/>
          </a:prstGeom>
          <a:noFill/>
          <a:ln w="28575" cap="flat" cmpd="sng">
            <a:solidFill>
              <a:srgbClr val="F4CCCC"/>
            </a:solidFill>
            <a:prstDash val="solid"/>
            <a:round/>
            <a:headEnd type="none" w="med" len="med"/>
            <a:tailEnd type="triangle" w="med" len="med"/>
          </a:ln>
        </p:spPr>
      </p:cxnSp>
      <p:sp>
        <p:nvSpPr>
          <p:cNvPr id="570" name="Google Shape;570;gd62ba58276_0_590"/>
          <p:cNvSpPr/>
          <p:nvPr/>
        </p:nvSpPr>
        <p:spPr>
          <a:xfrm>
            <a:off x="2824875" y="4390075"/>
            <a:ext cx="1025400" cy="540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000">
                <a:latin typeface="Source Sans Pro Light"/>
                <a:ea typeface="Source Sans Pro Light"/>
                <a:cs typeface="Source Sans Pro Light"/>
                <a:sym typeface="Source Sans Pro Light"/>
              </a:rPr>
              <a:t>sad</a:t>
            </a:r>
            <a:endParaRPr sz="2000">
              <a:latin typeface="Source Sans Pro Light"/>
              <a:ea typeface="Source Sans Pro Light"/>
              <a:cs typeface="Source Sans Pro Light"/>
              <a:sym typeface="Source Sans Pro Light"/>
            </a:endParaRPr>
          </a:p>
        </p:txBody>
      </p:sp>
      <p:sp>
        <p:nvSpPr>
          <p:cNvPr id="571" name="Google Shape;571;gd62ba58276_0_590"/>
          <p:cNvSpPr/>
          <p:nvPr/>
        </p:nvSpPr>
        <p:spPr>
          <a:xfrm>
            <a:off x="2977275" y="4771075"/>
            <a:ext cx="1025400" cy="540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000">
                <a:latin typeface="Source Sans Pro Light"/>
                <a:ea typeface="Source Sans Pro Light"/>
                <a:cs typeface="Source Sans Pro Light"/>
                <a:sym typeface="Source Sans Pro Light"/>
              </a:rPr>
              <a:t>worried</a:t>
            </a:r>
            <a:endParaRPr sz="2000">
              <a:latin typeface="Source Sans Pro Light"/>
              <a:ea typeface="Source Sans Pro Light"/>
              <a:cs typeface="Source Sans Pro Light"/>
              <a:sym typeface="Source Sans Pro Light"/>
            </a:endParaRPr>
          </a:p>
        </p:txBody>
      </p:sp>
      <p:sp>
        <p:nvSpPr>
          <p:cNvPr id="572" name="Google Shape;572;gd62ba58276_0_590"/>
          <p:cNvSpPr/>
          <p:nvPr/>
        </p:nvSpPr>
        <p:spPr>
          <a:xfrm>
            <a:off x="2824875" y="5164525"/>
            <a:ext cx="1552200" cy="540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000">
                <a:latin typeface="Source Sans Pro Light"/>
                <a:ea typeface="Source Sans Pro Light"/>
                <a:cs typeface="Source Sans Pro Light"/>
                <a:sym typeface="Source Sans Pro Light"/>
              </a:rPr>
              <a:t>perplexed</a:t>
            </a:r>
            <a:endParaRPr sz="2000">
              <a:latin typeface="Source Sans Pro Light"/>
              <a:ea typeface="Source Sans Pro Light"/>
              <a:cs typeface="Source Sans Pro Light"/>
              <a:sym typeface="Source Sans Pro Light"/>
            </a:endParaRPr>
          </a:p>
        </p:txBody>
      </p:sp>
      <p:cxnSp>
        <p:nvCxnSpPr>
          <p:cNvPr id="573" name="Google Shape;573;gd62ba58276_0_590"/>
          <p:cNvCxnSpPr/>
          <p:nvPr/>
        </p:nvCxnSpPr>
        <p:spPr>
          <a:xfrm>
            <a:off x="4753725" y="4265350"/>
            <a:ext cx="0" cy="1361700"/>
          </a:xfrm>
          <a:prstGeom prst="straightConnector1">
            <a:avLst/>
          </a:prstGeom>
          <a:noFill/>
          <a:ln w="28575" cap="flat" cmpd="sng">
            <a:solidFill>
              <a:srgbClr val="F4CCCC"/>
            </a:solidFill>
            <a:prstDash val="solid"/>
            <a:round/>
            <a:headEnd type="none" w="med" len="med"/>
            <a:tailEnd type="triangle" w="med" len="med"/>
          </a:ln>
        </p:spPr>
      </p:cxnSp>
      <p:sp>
        <p:nvSpPr>
          <p:cNvPr id="574" name="Google Shape;574;gd62ba58276_0_590"/>
          <p:cNvSpPr/>
          <p:nvPr/>
        </p:nvSpPr>
        <p:spPr>
          <a:xfrm>
            <a:off x="3958275" y="5511513"/>
            <a:ext cx="1552200" cy="54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Source Sans Pro Light"/>
                <a:ea typeface="Source Sans Pro Light"/>
                <a:cs typeface="Source Sans Pro Light"/>
                <a:sym typeface="Source Sans Pro Light"/>
              </a:rPr>
              <a:t>heartbroken</a:t>
            </a:r>
            <a:endParaRPr sz="2000">
              <a:latin typeface="Source Sans Pro Light"/>
              <a:ea typeface="Source Sans Pro Light"/>
              <a:cs typeface="Source Sans Pro Light"/>
              <a:sym typeface="Source Sans Pro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gd62ba58276_0_3"/>
          <p:cNvSpPr txBox="1">
            <a:spLocks noGrp="1"/>
          </p:cNvSpPr>
          <p:nvPr>
            <p:ph type="body" idx="1"/>
          </p:nvPr>
        </p:nvSpPr>
        <p:spPr>
          <a:xfrm>
            <a:off x="969275" y="75021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2400"/>
              <a:buChar char="•"/>
            </a:pPr>
            <a:r>
              <a:rPr lang="en-US" sz="2400" b="1">
                <a:solidFill>
                  <a:srgbClr val="000000"/>
                </a:solidFill>
              </a:rPr>
              <a:t>Preserving higher level goals</a:t>
            </a:r>
            <a:r>
              <a:rPr lang="en-US" sz="2400">
                <a:solidFill>
                  <a:srgbClr val="000000"/>
                </a:solidFill>
              </a:rPr>
              <a:t>: Responses follow the constraints and goals of the exemplars.</a:t>
            </a:r>
            <a:endParaRPr sz="2400">
              <a:solidFill>
                <a:srgbClr val="000000"/>
              </a:solidFill>
            </a:endParaRPr>
          </a:p>
          <a:p>
            <a:pPr marL="228600" lvl="0" indent="0" algn="l" rtl="0">
              <a:lnSpc>
                <a:spcPct val="90000"/>
              </a:lnSpc>
              <a:spcBef>
                <a:spcPts val="0"/>
              </a:spcBef>
              <a:spcAft>
                <a:spcPts val="0"/>
              </a:spcAft>
              <a:buNone/>
            </a:pPr>
            <a:endParaRPr/>
          </a:p>
          <a:p>
            <a:pPr marL="228600" lvl="0" indent="-228600" algn="l" rtl="0">
              <a:lnSpc>
                <a:spcPct val="90000"/>
              </a:lnSpc>
              <a:spcBef>
                <a:spcPts val="2400"/>
              </a:spcBef>
              <a:spcAft>
                <a:spcPts val="0"/>
              </a:spcAft>
              <a:buClr>
                <a:srgbClr val="000000"/>
              </a:buClr>
              <a:buSzPts val="2400"/>
              <a:buChar char="•"/>
            </a:pPr>
            <a:r>
              <a:rPr lang="en-US" sz="2400" b="1" i="0">
                <a:solidFill>
                  <a:srgbClr val="000000"/>
                </a:solidFill>
              </a:rPr>
              <a:t>Avoid overfitting:</a:t>
            </a:r>
            <a:r>
              <a:rPr lang="en-US" sz="2400" b="0" i="0">
                <a:solidFill>
                  <a:srgbClr val="000000"/>
                </a:solidFill>
              </a:rPr>
              <a:t> </a:t>
            </a:r>
            <a:r>
              <a:rPr lang="en-US" sz="2400">
                <a:solidFill>
                  <a:srgbClr val="000000"/>
                </a:solidFill>
              </a:rPr>
              <a:t>Frames regularize the model training</a:t>
            </a:r>
            <a:r>
              <a:rPr lang="en-US" sz="2400" b="0" i="0">
                <a:solidFill>
                  <a:srgbClr val="000000"/>
                </a:solidFill>
              </a:rPr>
              <a:t>.</a:t>
            </a:r>
            <a:r>
              <a:rPr lang="en-US" sz="2400"/>
              <a:t> </a:t>
            </a:r>
            <a:endParaRPr/>
          </a:p>
          <a:p>
            <a:pPr marL="457200" lvl="1" indent="0" algn="l" rtl="0">
              <a:lnSpc>
                <a:spcPct val="90000"/>
              </a:lnSpc>
              <a:spcBef>
                <a:spcPts val="500"/>
              </a:spcBef>
              <a:spcAft>
                <a:spcPts val="0"/>
              </a:spcAft>
              <a:buClr>
                <a:schemeClr val="dk1"/>
              </a:buClr>
              <a:buSzPts val="2400"/>
              <a:buNone/>
            </a:pPr>
            <a:br>
              <a:rPr lang="en-US"/>
            </a:br>
            <a:br>
              <a:rPr lang="en-US"/>
            </a:br>
            <a:r>
              <a:rPr lang="en-US"/>
              <a:t> </a:t>
            </a:r>
            <a:br>
              <a:rPr lang="en-US"/>
            </a:br>
            <a:br>
              <a:rPr lang="en-US"/>
            </a:br>
            <a:endParaRPr/>
          </a:p>
        </p:txBody>
      </p:sp>
      <p:sp>
        <p:nvSpPr>
          <p:cNvPr id="581" name="Google Shape;581;gd62ba58276_0_3"/>
          <p:cNvSpPr txBox="1">
            <a:spLocks noGrp="1"/>
          </p:cNvSpPr>
          <p:nvPr>
            <p:ph type="sldNum" idx="12"/>
          </p:nvPr>
        </p:nvSpPr>
        <p:spPr>
          <a:xfrm>
            <a:off x="8741675" y="120328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582" name="Google Shape;582;gd62ba58276_0_3"/>
          <p:cNvPicPr preferRelativeResize="0"/>
          <p:nvPr/>
        </p:nvPicPr>
        <p:blipFill rotWithShape="1">
          <a:blip r:embed="rId3">
            <a:alphaModFix/>
          </a:blip>
          <a:srcRect b="56738"/>
          <a:stretch/>
        </p:blipFill>
        <p:spPr>
          <a:xfrm>
            <a:off x="3473625" y="9798953"/>
            <a:ext cx="5115026" cy="1882475"/>
          </a:xfrm>
          <a:prstGeom prst="rect">
            <a:avLst/>
          </a:prstGeom>
          <a:noFill/>
          <a:ln>
            <a:noFill/>
          </a:ln>
        </p:spPr>
      </p:pic>
      <p:sp>
        <p:nvSpPr>
          <p:cNvPr id="583" name="Google Shape;583;gd62ba58276_0_3"/>
          <p:cNvSpPr/>
          <p:nvPr/>
        </p:nvSpPr>
        <p:spPr>
          <a:xfrm>
            <a:off x="1330425" y="2542075"/>
            <a:ext cx="2743200" cy="4098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Source Sans Pro"/>
                <a:ea typeface="Source Sans Pro"/>
                <a:cs typeface="Source Sans Pro"/>
                <a:sym typeface="Source Sans Pro"/>
              </a:rPr>
              <a:t>I started eating vegan food.</a:t>
            </a:r>
            <a:endParaRPr sz="1700">
              <a:latin typeface="Source Sans Pro"/>
              <a:ea typeface="Source Sans Pro"/>
              <a:cs typeface="Source Sans Pro"/>
              <a:sym typeface="Source Sans Pro"/>
            </a:endParaRPr>
          </a:p>
        </p:txBody>
      </p:sp>
      <p:pic>
        <p:nvPicPr>
          <p:cNvPr id="584" name="Google Shape;584;gd62ba58276_0_3"/>
          <p:cNvPicPr preferRelativeResize="0"/>
          <p:nvPr/>
        </p:nvPicPr>
        <p:blipFill>
          <a:blip r:embed="rId4">
            <a:alphaModFix/>
          </a:blip>
          <a:stretch>
            <a:fillRect/>
          </a:stretch>
        </p:blipFill>
        <p:spPr>
          <a:xfrm>
            <a:off x="877750" y="2508475"/>
            <a:ext cx="443400" cy="443400"/>
          </a:xfrm>
          <a:prstGeom prst="rect">
            <a:avLst/>
          </a:prstGeom>
          <a:noFill/>
          <a:ln>
            <a:noFill/>
          </a:ln>
        </p:spPr>
      </p:pic>
      <p:sp>
        <p:nvSpPr>
          <p:cNvPr id="585" name="Google Shape;585;gd62ba58276_0_3"/>
          <p:cNvSpPr txBox="1">
            <a:spLocks noGrp="1"/>
          </p:cNvSpPr>
          <p:nvPr>
            <p:ph type="ctrTitle" idx="4294967295"/>
          </p:nvPr>
        </p:nvSpPr>
        <p:spPr>
          <a:xfrm>
            <a:off x="859375" y="1959925"/>
            <a:ext cx="3214200" cy="708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Dialogue Context</a:t>
            </a:r>
            <a:endParaRPr sz="2700">
              <a:solidFill>
                <a:srgbClr val="000000"/>
              </a:solidFill>
              <a:latin typeface="Source Sans Pro"/>
              <a:ea typeface="Source Sans Pro"/>
              <a:cs typeface="Source Sans Pro"/>
              <a:sym typeface="Source Sans Pro"/>
            </a:endParaRPr>
          </a:p>
        </p:txBody>
      </p:sp>
      <p:sp>
        <p:nvSpPr>
          <p:cNvPr id="586" name="Google Shape;586;gd62ba58276_0_3"/>
          <p:cNvSpPr txBox="1">
            <a:spLocks noGrp="1"/>
          </p:cNvSpPr>
          <p:nvPr>
            <p:ph type="ctrTitle" idx="4294967295"/>
          </p:nvPr>
        </p:nvSpPr>
        <p:spPr>
          <a:xfrm>
            <a:off x="847275" y="3802275"/>
            <a:ext cx="3055200" cy="7086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Exemplar Response</a:t>
            </a:r>
            <a:endParaRPr sz="2700">
              <a:solidFill>
                <a:srgbClr val="000000"/>
              </a:solidFill>
              <a:latin typeface="Source Sans Pro"/>
              <a:ea typeface="Source Sans Pro"/>
              <a:cs typeface="Source Sans Pro"/>
              <a:sym typeface="Source Sans Pro"/>
            </a:endParaRPr>
          </a:p>
        </p:txBody>
      </p:sp>
      <p:pic>
        <p:nvPicPr>
          <p:cNvPr id="587" name="Google Shape;587;gd62ba58276_0_3"/>
          <p:cNvPicPr preferRelativeResize="0"/>
          <p:nvPr/>
        </p:nvPicPr>
        <p:blipFill>
          <a:blip r:embed="rId5">
            <a:alphaModFix/>
          </a:blip>
          <a:stretch>
            <a:fillRect/>
          </a:stretch>
        </p:blipFill>
        <p:spPr>
          <a:xfrm>
            <a:off x="970750" y="4510875"/>
            <a:ext cx="409800" cy="409800"/>
          </a:xfrm>
          <a:prstGeom prst="rect">
            <a:avLst/>
          </a:prstGeom>
          <a:noFill/>
          <a:ln>
            <a:noFill/>
          </a:ln>
        </p:spPr>
      </p:pic>
      <p:sp>
        <p:nvSpPr>
          <p:cNvPr id="588" name="Google Shape;588;gd62ba58276_0_3"/>
          <p:cNvSpPr txBox="1">
            <a:spLocks noGrp="1"/>
          </p:cNvSpPr>
          <p:nvPr>
            <p:ph type="ctrTitle" idx="4294967295"/>
          </p:nvPr>
        </p:nvSpPr>
        <p:spPr>
          <a:xfrm>
            <a:off x="4727050" y="2991600"/>
            <a:ext cx="2494200" cy="70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Dialogue Model</a:t>
            </a:r>
            <a:endParaRPr sz="2700">
              <a:solidFill>
                <a:srgbClr val="000000"/>
              </a:solidFill>
              <a:latin typeface="Source Sans Pro"/>
              <a:ea typeface="Source Sans Pro"/>
              <a:cs typeface="Source Sans Pro"/>
              <a:sym typeface="Source Sans Pro"/>
            </a:endParaRPr>
          </a:p>
        </p:txBody>
      </p:sp>
      <p:cxnSp>
        <p:nvCxnSpPr>
          <p:cNvPr id="589" name="Google Shape;589;gd62ba58276_0_3"/>
          <p:cNvCxnSpPr>
            <a:endCxn id="588" idx="1"/>
          </p:cNvCxnSpPr>
          <p:nvPr/>
        </p:nvCxnSpPr>
        <p:spPr>
          <a:xfrm>
            <a:off x="4076950" y="2739900"/>
            <a:ext cx="650100" cy="606000"/>
          </a:xfrm>
          <a:prstGeom prst="curvedConnector3">
            <a:avLst>
              <a:gd name="adj1" fmla="val 50000"/>
            </a:avLst>
          </a:prstGeom>
          <a:noFill/>
          <a:ln w="19050" cap="flat" cmpd="sng">
            <a:solidFill>
              <a:schemeClr val="dk2"/>
            </a:solidFill>
            <a:prstDash val="solid"/>
            <a:round/>
            <a:headEnd type="none" w="med" len="med"/>
            <a:tailEnd type="triangle" w="med" len="med"/>
          </a:ln>
        </p:spPr>
      </p:cxnSp>
      <p:cxnSp>
        <p:nvCxnSpPr>
          <p:cNvPr id="590" name="Google Shape;590;gd62ba58276_0_3"/>
          <p:cNvCxnSpPr>
            <a:stCxn id="591" idx="3"/>
            <a:endCxn id="588" idx="1"/>
          </p:cNvCxnSpPr>
          <p:nvPr/>
        </p:nvCxnSpPr>
        <p:spPr>
          <a:xfrm rot="10800000" flipH="1">
            <a:off x="4148350" y="3345872"/>
            <a:ext cx="578700" cy="2323500"/>
          </a:xfrm>
          <a:prstGeom prst="curvedConnector3">
            <a:avLst>
              <a:gd name="adj1" fmla="val 50000"/>
            </a:avLst>
          </a:prstGeom>
          <a:noFill/>
          <a:ln w="19050" cap="flat" cmpd="sng">
            <a:solidFill>
              <a:schemeClr val="dk2"/>
            </a:solidFill>
            <a:prstDash val="solid"/>
            <a:round/>
            <a:headEnd type="none" w="med" len="med"/>
            <a:tailEnd type="triangle" w="med" len="med"/>
          </a:ln>
        </p:spPr>
      </p:cxnSp>
      <p:sp>
        <p:nvSpPr>
          <p:cNvPr id="592" name="Google Shape;592;gd62ba58276_0_3"/>
          <p:cNvSpPr txBox="1">
            <a:spLocks noGrp="1"/>
          </p:cNvSpPr>
          <p:nvPr>
            <p:ph type="ctrTitle" idx="4294967295"/>
          </p:nvPr>
        </p:nvSpPr>
        <p:spPr>
          <a:xfrm>
            <a:off x="7692075" y="2991600"/>
            <a:ext cx="4257900" cy="70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Exemplar-Driven Response</a:t>
            </a:r>
            <a:endParaRPr sz="2700">
              <a:solidFill>
                <a:srgbClr val="000000"/>
              </a:solidFill>
              <a:latin typeface="Source Sans Pro SemiBold"/>
              <a:ea typeface="Source Sans Pro SemiBold"/>
              <a:cs typeface="Source Sans Pro SemiBold"/>
              <a:sym typeface="Source Sans Pro SemiBold"/>
            </a:endParaRPr>
          </a:p>
        </p:txBody>
      </p:sp>
      <p:cxnSp>
        <p:nvCxnSpPr>
          <p:cNvPr id="593" name="Google Shape;593;gd62ba58276_0_3"/>
          <p:cNvCxnSpPr>
            <a:stCxn id="588" idx="3"/>
            <a:endCxn id="592" idx="1"/>
          </p:cNvCxnSpPr>
          <p:nvPr/>
        </p:nvCxnSpPr>
        <p:spPr>
          <a:xfrm>
            <a:off x="7221250" y="3345900"/>
            <a:ext cx="470700" cy="0"/>
          </a:xfrm>
          <a:prstGeom prst="straightConnector1">
            <a:avLst/>
          </a:prstGeom>
          <a:noFill/>
          <a:ln w="19050" cap="flat" cmpd="sng">
            <a:solidFill>
              <a:schemeClr val="dk2"/>
            </a:solidFill>
            <a:prstDash val="solid"/>
            <a:round/>
            <a:headEnd type="none" w="med" len="med"/>
            <a:tailEnd type="triangle" w="med" len="med"/>
          </a:ln>
        </p:spPr>
      </p:cxnSp>
      <p:sp>
        <p:nvSpPr>
          <p:cNvPr id="594" name="Google Shape;594;gd62ba58276_0_3"/>
          <p:cNvSpPr/>
          <p:nvPr/>
        </p:nvSpPr>
        <p:spPr>
          <a:xfrm>
            <a:off x="1406625" y="4346650"/>
            <a:ext cx="2743200" cy="6489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dirty="0">
                <a:highlight>
                  <a:srgbClr val="F4CCCC"/>
                </a:highlight>
                <a:latin typeface="Source Sans Pro"/>
                <a:ea typeface="Source Sans Pro"/>
                <a:cs typeface="Source Sans Pro"/>
                <a:sym typeface="Source Sans Pro"/>
              </a:rPr>
              <a:t>Eggs</a:t>
            </a:r>
            <a:r>
              <a:rPr lang="en-US" sz="1700" dirty="0">
                <a:latin typeface="Source Sans Pro"/>
                <a:ea typeface="Source Sans Pro"/>
                <a:cs typeface="Source Sans Pro"/>
                <a:sym typeface="Source Sans Pro"/>
              </a:rPr>
              <a:t> are </a:t>
            </a:r>
            <a:r>
              <a:rPr lang="en-US" sz="1700" dirty="0">
                <a:highlight>
                  <a:srgbClr val="FCE5CD"/>
                </a:highlight>
                <a:latin typeface="Source Sans Pro"/>
                <a:ea typeface="Source Sans Pro"/>
                <a:cs typeface="Source Sans Pro"/>
                <a:sym typeface="Source Sans Pro"/>
              </a:rPr>
              <a:t>beneficial </a:t>
            </a:r>
            <a:r>
              <a:rPr lang="en-US" sz="1700" dirty="0">
                <a:latin typeface="Source Sans Pro"/>
                <a:ea typeface="Source Sans Pro"/>
                <a:cs typeface="Source Sans Pro"/>
                <a:sym typeface="Source Sans Pro"/>
              </a:rPr>
              <a:t>for your </a:t>
            </a:r>
            <a:r>
              <a:rPr lang="en-US" sz="1700" dirty="0">
                <a:highlight>
                  <a:srgbClr val="FFF2CC"/>
                </a:highlight>
                <a:latin typeface="Source Sans Pro"/>
                <a:ea typeface="Source Sans Pro"/>
                <a:cs typeface="Source Sans Pro"/>
                <a:sym typeface="Source Sans Pro"/>
              </a:rPr>
              <a:t>body</a:t>
            </a:r>
            <a:r>
              <a:rPr lang="en-US" sz="1700" dirty="0">
                <a:latin typeface="Source Sans Pro"/>
                <a:ea typeface="Source Sans Pro"/>
                <a:cs typeface="Source Sans Pro"/>
                <a:sym typeface="Source Sans Pro"/>
              </a:rPr>
              <a:t>.</a:t>
            </a:r>
            <a:endParaRPr sz="1700" dirty="0">
              <a:latin typeface="Source Sans Pro"/>
              <a:ea typeface="Source Sans Pro"/>
              <a:cs typeface="Source Sans Pro"/>
              <a:sym typeface="Source Sans Pro"/>
            </a:endParaRPr>
          </a:p>
        </p:txBody>
      </p:sp>
      <p:sp>
        <p:nvSpPr>
          <p:cNvPr id="595" name="Google Shape;595;gd62ba58276_0_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EDGE</a:t>
            </a:r>
            <a:endParaRPr i="1">
              <a:latin typeface="Source Sans Pro SemiBold"/>
              <a:ea typeface="Source Sans Pro SemiBold"/>
              <a:cs typeface="Source Sans Pro SemiBold"/>
              <a:sym typeface="Source Sans Pro SemiBold"/>
            </a:endParaRPr>
          </a:p>
        </p:txBody>
      </p:sp>
      <p:pic>
        <p:nvPicPr>
          <p:cNvPr id="596" name="Google Shape;596;gd62ba58276_0_3"/>
          <p:cNvPicPr preferRelativeResize="0"/>
          <p:nvPr/>
        </p:nvPicPr>
        <p:blipFill>
          <a:blip r:embed="rId5">
            <a:alphaModFix/>
          </a:blip>
          <a:stretch>
            <a:fillRect/>
          </a:stretch>
        </p:blipFill>
        <p:spPr>
          <a:xfrm>
            <a:off x="969275" y="5492400"/>
            <a:ext cx="409800" cy="409800"/>
          </a:xfrm>
          <a:prstGeom prst="rect">
            <a:avLst/>
          </a:prstGeom>
          <a:noFill/>
          <a:ln>
            <a:noFill/>
          </a:ln>
        </p:spPr>
      </p:pic>
      <p:sp>
        <p:nvSpPr>
          <p:cNvPr id="591" name="Google Shape;591;gd62ba58276_0_3"/>
          <p:cNvSpPr/>
          <p:nvPr/>
        </p:nvSpPr>
        <p:spPr>
          <a:xfrm>
            <a:off x="1405150" y="5464472"/>
            <a:ext cx="2743200" cy="4098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dirty="0">
                <a:highlight>
                  <a:srgbClr val="F4CCCC"/>
                </a:highlight>
                <a:latin typeface="Source Sans Pro"/>
                <a:ea typeface="Source Sans Pro"/>
                <a:cs typeface="Source Sans Pro"/>
                <a:sym typeface="Source Sans Pro"/>
              </a:rPr>
              <a:t>food</a:t>
            </a:r>
            <a:r>
              <a:rPr lang="en-US" sz="1700" dirty="0">
                <a:latin typeface="Source Sans Pro"/>
                <a:ea typeface="Source Sans Pro"/>
                <a:cs typeface="Source Sans Pro"/>
                <a:sym typeface="Source Sans Pro"/>
              </a:rPr>
              <a:t> </a:t>
            </a:r>
            <a:r>
              <a:rPr lang="en-US" sz="1700" dirty="0">
                <a:highlight>
                  <a:srgbClr val="FCE5CD"/>
                </a:highlight>
                <a:latin typeface="Source Sans Pro"/>
                <a:ea typeface="Source Sans Pro"/>
                <a:cs typeface="Source Sans Pro"/>
                <a:sym typeface="Source Sans Pro"/>
              </a:rPr>
              <a:t>usefulness</a:t>
            </a:r>
            <a:r>
              <a:rPr lang="en-US" sz="1700" dirty="0">
                <a:highlight>
                  <a:schemeClr val="lt1"/>
                </a:highlight>
                <a:latin typeface="Source Sans Pro"/>
                <a:ea typeface="Source Sans Pro"/>
                <a:cs typeface="Source Sans Pro"/>
                <a:sym typeface="Source Sans Pro"/>
              </a:rPr>
              <a:t> </a:t>
            </a:r>
            <a:r>
              <a:rPr lang="en-US" sz="1700" dirty="0">
                <a:highlight>
                  <a:srgbClr val="FFF2CC"/>
                </a:highlight>
                <a:latin typeface="Source Sans Pro"/>
                <a:ea typeface="Source Sans Pro"/>
                <a:cs typeface="Source Sans Pro"/>
                <a:sym typeface="Source Sans Pro"/>
              </a:rPr>
              <a:t>body-parts</a:t>
            </a:r>
            <a:r>
              <a:rPr lang="en-US" sz="1700" dirty="0">
                <a:latin typeface="Source Sans Pro"/>
                <a:ea typeface="Source Sans Pro"/>
                <a:cs typeface="Source Sans Pro"/>
                <a:sym typeface="Source Sans Pro"/>
              </a:rPr>
              <a:t> </a:t>
            </a:r>
            <a:endParaRPr sz="1700" dirty="0">
              <a:latin typeface="Source Sans Pro"/>
              <a:ea typeface="Source Sans Pro"/>
              <a:cs typeface="Source Sans Pro"/>
              <a:sym typeface="Source Sans Pro"/>
            </a:endParaRPr>
          </a:p>
        </p:txBody>
      </p:sp>
      <p:pic>
        <p:nvPicPr>
          <p:cNvPr id="597" name="Google Shape;597;gd62ba58276_0_3"/>
          <p:cNvPicPr preferRelativeResize="0"/>
          <p:nvPr/>
        </p:nvPicPr>
        <p:blipFill>
          <a:blip r:embed="rId6">
            <a:alphaModFix/>
          </a:blip>
          <a:stretch>
            <a:fillRect/>
          </a:stretch>
        </p:blipFill>
        <p:spPr>
          <a:xfrm>
            <a:off x="10861635" y="3700200"/>
            <a:ext cx="443400" cy="443400"/>
          </a:xfrm>
          <a:prstGeom prst="rect">
            <a:avLst/>
          </a:prstGeom>
          <a:noFill/>
          <a:ln>
            <a:noFill/>
          </a:ln>
        </p:spPr>
      </p:pic>
      <p:sp>
        <p:nvSpPr>
          <p:cNvPr id="598" name="Google Shape;598;gd62ba58276_0_3"/>
          <p:cNvSpPr/>
          <p:nvPr/>
        </p:nvSpPr>
        <p:spPr>
          <a:xfrm>
            <a:off x="7802675" y="3700200"/>
            <a:ext cx="2972700" cy="6066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dirty="0">
                <a:latin typeface="Source Sans Pro"/>
                <a:ea typeface="Source Sans Pro"/>
                <a:cs typeface="Source Sans Pro"/>
                <a:sym typeface="Source Sans Pro"/>
              </a:rPr>
              <a:t>Vegan food can be good for your health.</a:t>
            </a:r>
            <a:endParaRPr sz="1700" dirty="0">
              <a:latin typeface="Source Sans Pro"/>
              <a:ea typeface="Source Sans Pro"/>
              <a:cs typeface="Source Sans Pro"/>
              <a:sym typeface="Source Sans Pro"/>
            </a:endParaRPr>
          </a:p>
        </p:txBody>
      </p:sp>
      <p:pic>
        <p:nvPicPr>
          <p:cNvPr id="599" name="Google Shape;599;gd62ba58276_0_3"/>
          <p:cNvPicPr preferRelativeResize="0"/>
          <p:nvPr/>
        </p:nvPicPr>
        <p:blipFill>
          <a:blip r:embed="rId6">
            <a:alphaModFix/>
          </a:blip>
          <a:stretch>
            <a:fillRect/>
          </a:stretch>
        </p:blipFill>
        <p:spPr>
          <a:xfrm>
            <a:off x="10861635" y="5278525"/>
            <a:ext cx="443400" cy="443400"/>
          </a:xfrm>
          <a:prstGeom prst="rect">
            <a:avLst/>
          </a:prstGeom>
          <a:noFill/>
          <a:ln>
            <a:noFill/>
          </a:ln>
        </p:spPr>
      </p:pic>
      <p:sp>
        <p:nvSpPr>
          <p:cNvPr id="600" name="Google Shape;600;gd62ba58276_0_3"/>
          <p:cNvSpPr/>
          <p:nvPr/>
        </p:nvSpPr>
        <p:spPr>
          <a:xfrm>
            <a:off x="7802675" y="4510875"/>
            <a:ext cx="2972700" cy="6066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dirty="0">
                <a:latin typeface="Source Sans Pro"/>
                <a:ea typeface="Source Sans Pro"/>
                <a:cs typeface="Source Sans Pro"/>
                <a:sym typeface="Source Sans Pro"/>
              </a:rPr>
              <a:t>Vegetables can do wonders for your body.</a:t>
            </a:r>
            <a:endParaRPr sz="1700" dirty="0">
              <a:latin typeface="Source Sans Pro"/>
              <a:ea typeface="Source Sans Pro"/>
              <a:cs typeface="Source Sans Pro"/>
              <a:sym typeface="Source Sans Pro"/>
            </a:endParaRPr>
          </a:p>
        </p:txBody>
      </p:sp>
      <p:sp>
        <p:nvSpPr>
          <p:cNvPr id="601" name="Google Shape;601;gd62ba58276_0_3"/>
          <p:cNvSpPr/>
          <p:nvPr/>
        </p:nvSpPr>
        <p:spPr>
          <a:xfrm>
            <a:off x="7802725" y="5321550"/>
            <a:ext cx="2972700" cy="4098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dirty="0">
                <a:latin typeface="Source Sans Pro"/>
                <a:ea typeface="Source Sans Pro"/>
                <a:cs typeface="Source Sans Pro"/>
                <a:sym typeface="Source Sans Pro"/>
              </a:rPr>
              <a:t>Vegan food is very healthy.</a:t>
            </a:r>
            <a:endParaRPr sz="1700" dirty="0">
              <a:latin typeface="Source Sans Pro"/>
              <a:ea typeface="Source Sans Pro"/>
              <a:cs typeface="Source Sans Pro"/>
              <a:sym typeface="Source Sans Pro"/>
            </a:endParaRPr>
          </a:p>
        </p:txBody>
      </p:sp>
      <p:pic>
        <p:nvPicPr>
          <p:cNvPr id="602" name="Google Shape;602;gd62ba58276_0_3"/>
          <p:cNvPicPr preferRelativeResize="0"/>
          <p:nvPr/>
        </p:nvPicPr>
        <p:blipFill>
          <a:blip r:embed="rId6">
            <a:alphaModFix/>
          </a:blip>
          <a:stretch>
            <a:fillRect/>
          </a:stretch>
        </p:blipFill>
        <p:spPr>
          <a:xfrm>
            <a:off x="10861635" y="4565562"/>
            <a:ext cx="443400" cy="443400"/>
          </a:xfrm>
          <a:prstGeom prst="rect">
            <a:avLst/>
          </a:prstGeom>
          <a:noFill/>
          <a:ln>
            <a:noFill/>
          </a:ln>
        </p:spPr>
      </p:pic>
      <p:cxnSp>
        <p:nvCxnSpPr>
          <p:cNvPr id="603" name="Google Shape;603;gd62ba58276_0_3"/>
          <p:cNvCxnSpPr/>
          <p:nvPr/>
        </p:nvCxnSpPr>
        <p:spPr>
          <a:xfrm>
            <a:off x="2614825" y="5008950"/>
            <a:ext cx="0" cy="457800"/>
          </a:xfrm>
          <a:prstGeom prst="straightConnector1">
            <a:avLst/>
          </a:prstGeom>
          <a:noFill/>
          <a:ln w="19050" cap="flat" cmpd="sng">
            <a:solidFill>
              <a:schemeClr val="dk2"/>
            </a:solidFill>
            <a:prstDash val="solid"/>
            <a:round/>
            <a:headEnd type="none" w="med" len="med"/>
            <a:tailEnd type="triangle" w="med" len="med"/>
          </a:ln>
        </p:spPr>
      </p:cxnSp>
      <p:sp>
        <p:nvSpPr>
          <p:cNvPr id="604" name="Google Shape;604;gd62ba58276_0_3"/>
          <p:cNvSpPr txBox="1">
            <a:spLocks noGrp="1"/>
          </p:cNvSpPr>
          <p:nvPr>
            <p:ph type="ctrTitle" idx="4294967295"/>
          </p:nvPr>
        </p:nvSpPr>
        <p:spPr>
          <a:xfrm>
            <a:off x="1304350" y="5894538"/>
            <a:ext cx="3055200" cy="708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Font typeface="Arial"/>
              <a:buNone/>
            </a:pPr>
            <a:r>
              <a:rPr lang="en-US" sz="2130">
                <a:solidFill>
                  <a:srgbClr val="000000"/>
                </a:solidFill>
                <a:latin typeface="Source Sans Pro Light"/>
                <a:ea typeface="Source Sans Pro Light"/>
                <a:cs typeface="Source Sans Pro Light"/>
                <a:sym typeface="Source Sans Pro Light"/>
              </a:rPr>
              <a:t>Semantic Frames</a:t>
            </a:r>
            <a:endParaRPr sz="2130">
              <a:solidFill>
                <a:srgbClr val="000000"/>
              </a:solidFill>
              <a:latin typeface="Source Sans Pro Light"/>
              <a:ea typeface="Source Sans Pro Light"/>
              <a:cs typeface="Source Sans Pro Light"/>
              <a:sym typeface="Source Sans Pro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gd62ba58276_0_60"/>
          <p:cNvSpPr txBox="1">
            <a:spLocks noGrp="1"/>
          </p:cNvSpPr>
          <p:nvPr>
            <p:ph type="body" idx="1"/>
          </p:nvPr>
        </p:nvSpPr>
        <p:spPr>
          <a:xfrm>
            <a:off x="838200" y="7030175"/>
            <a:ext cx="10515600" cy="4351200"/>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None/>
            </a:pPr>
            <a:r>
              <a:rPr lang="en-US"/>
              <a:t>Base architecture GPT-2 (can be substituted with an LM)</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Training:</a:t>
            </a:r>
            <a:endParaRPr/>
          </a:p>
          <a:p>
            <a:pPr marL="0" lvl="0" indent="0" algn="l" rtl="0">
              <a:lnSpc>
                <a:spcPct val="90000"/>
              </a:lnSpc>
              <a:spcBef>
                <a:spcPts val="1000"/>
              </a:spcBef>
              <a:spcAft>
                <a:spcPts val="0"/>
              </a:spcAft>
              <a:buClr>
                <a:schemeClr val="dk1"/>
              </a:buClr>
              <a:buSzPts val="2800"/>
              <a:buNone/>
            </a:pPr>
            <a:r>
              <a:rPr lang="en-US"/>
              <a:t>           Context &lt;bof&gt; </a:t>
            </a:r>
            <a:r>
              <a:rPr lang="en-US">
                <a:solidFill>
                  <a:srgbClr val="C00000"/>
                </a:solidFill>
              </a:rPr>
              <a:t>frames from gold response </a:t>
            </a:r>
            <a:r>
              <a:rPr lang="en-US"/>
              <a:t>&lt;bor&gt; Gold response</a:t>
            </a:r>
            <a:endParaRPr/>
          </a:p>
        </p:txBody>
      </p:sp>
      <p:sp>
        <p:nvSpPr>
          <p:cNvPr id="611" name="Google Shape;611;gd62ba58276_0_6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612" name="Google Shape;612;gd62ba58276_0_60"/>
          <p:cNvPicPr preferRelativeResize="0"/>
          <p:nvPr/>
        </p:nvPicPr>
        <p:blipFill rotWithShape="1">
          <a:blip r:embed="rId3">
            <a:alphaModFix/>
          </a:blip>
          <a:srcRect/>
          <a:stretch/>
        </p:blipFill>
        <p:spPr>
          <a:xfrm>
            <a:off x="930775" y="-1917475"/>
            <a:ext cx="10592626" cy="1745300"/>
          </a:xfrm>
          <a:prstGeom prst="rect">
            <a:avLst/>
          </a:prstGeom>
          <a:noFill/>
          <a:ln>
            <a:noFill/>
          </a:ln>
        </p:spPr>
      </p:pic>
      <p:sp>
        <p:nvSpPr>
          <p:cNvPr id="613" name="Google Shape;613;gd62ba58276_0_60"/>
          <p:cNvSpPr txBox="1"/>
          <p:nvPr/>
        </p:nvSpPr>
        <p:spPr>
          <a:xfrm>
            <a:off x="3057043" y="8189153"/>
            <a:ext cx="8619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Beginning of frames</a:t>
            </a:r>
            <a:endParaRPr/>
          </a:p>
        </p:txBody>
      </p:sp>
      <p:sp>
        <p:nvSpPr>
          <p:cNvPr id="614" name="Google Shape;614;gd62ba58276_0_60"/>
          <p:cNvSpPr txBox="1"/>
          <p:nvPr/>
        </p:nvSpPr>
        <p:spPr>
          <a:xfrm>
            <a:off x="7204689" y="8198868"/>
            <a:ext cx="942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Beginning of response</a:t>
            </a:r>
            <a:endParaRPr/>
          </a:p>
        </p:txBody>
      </p:sp>
      <p:pic>
        <p:nvPicPr>
          <p:cNvPr id="615" name="Google Shape;615;gd62ba58276_0_60"/>
          <p:cNvPicPr preferRelativeResize="0"/>
          <p:nvPr/>
        </p:nvPicPr>
        <p:blipFill rotWithShape="1">
          <a:blip r:embed="rId4">
            <a:alphaModFix/>
          </a:blip>
          <a:srcRect l="3269" t="12861"/>
          <a:stretch/>
        </p:blipFill>
        <p:spPr>
          <a:xfrm>
            <a:off x="1461134" y="2438487"/>
            <a:ext cx="9531915" cy="1981025"/>
          </a:xfrm>
          <a:prstGeom prst="rect">
            <a:avLst/>
          </a:prstGeom>
          <a:noFill/>
          <a:ln w="9525" cap="flat" cmpd="sng">
            <a:solidFill>
              <a:srgbClr val="999999"/>
            </a:solidFill>
            <a:prstDash val="solid"/>
            <a:round/>
            <a:headEnd type="none" w="sm" len="sm"/>
            <a:tailEnd type="none" w="sm" len="sm"/>
          </a:ln>
        </p:spPr>
      </p:pic>
      <p:sp>
        <p:nvSpPr>
          <p:cNvPr id="616" name="Google Shape;616;gd62ba58276_0_60"/>
          <p:cNvSpPr txBox="1">
            <a:spLocks noGrp="1"/>
          </p:cNvSpPr>
          <p:nvPr>
            <p:ph type="ctrTitle" idx="4294967295"/>
          </p:nvPr>
        </p:nvSpPr>
        <p:spPr>
          <a:xfrm>
            <a:off x="1383000" y="1716900"/>
            <a:ext cx="10645200" cy="132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000"/>
              <a:buFont typeface="Arial"/>
              <a:buNone/>
            </a:pPr>
            <a:r>
              <a:rPr lang="en-US" sz="2700">
                <a:solidFill>
                  <a:srgbClr val="000000"/>
                </a:solidFill>
                <a:latin typeface="Source Sans Pro"/>
                <a:ea typeface="Source Sans Pro"/>
                <a:cs typeface="Source Sans Pro"/>
                <a:sym typeface="Source Sans Pro"/>
              </a:rPr>
              <a:t>Based on GPT-2 (substitutable with other language models)</a:t>
            </a:r>
            <a:endParaRPr sz="2700">
              <a:solidFill>
                <a:srgbClr val="000000"/>
              </a:solidFill>
              <a:latin typeface="Source Sans Pro"/>
              <a:ea typeface="Source Sans Pro"/>
              <a:cs typeface="Source Sans Pro"/>
              <a:sym typeface="Source Sans Pro"/>
            </a:endParaRPr>
          </a:p>
        </p:txBody>
      </p:sp>
      <p:sp>
        <p:nvSpPr>
          <p:cNvPr id="617" name="Google Shape;617;gd62ba58276_0_6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EDGE: Model</a:t>
            </a:r>
            <a:endParaRPr i="1">
              <a:latin typeface="Source Sans Pro SemiBold"/>
              <a:ea typeface="Source Sans Pro SemiBold"/>
              <a:cs typeface="Source Sans Pro SemiBold"/>
              <a:sym typeface="Source Sans Pro SemiBold"/>
            </a:endParaRPr>
          </a:p>
        </p:txBody>
      </p:sp>
      <p:sp>
        <p:nvSpPr>
          <p:cNvPr id="618" name="Google Shape;618;gd62ba58276_0_60"/>
          <p:cNvSpPr txBox="1">
            <a:spLocks noGrp="1"/>
          </p:cNvSpPr>
          <p:nvPr>
            <p:ph type="ctrTitle" idx="4294967295"/>
          </p:nvPr>
        </p:nvSpPr>
        <p:spPr>
          <a:xfrm>
            <a:off x="2490800" y="4690475"/>
            <a:ext cx="2792100" cy="4617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000000"/>
              </a:buClr>
              <a:buSzPct val="148148"/>
              <a:buFont typeface="Arial"/>
              <a:buNone/>
            </a:pPr>
            <a:r>
              <a:rPr lang="en-US" sz="2700" dirty="0">
                <a:solidFill>
                  <a:srgbClr val="000000"/>
                </a:solidFill>
                <a:latin typeface="Source Sans Pro Light"/>
                <a:ea typeface="Source Sans Pro Light"/>
                <a:cs typeface="Source Sans Pro Light"/>
                <a:sym typeface="Source Sans Pro Light"/>
              </a:rPr>
              <a:t>Context (Tokens)</a:t>
            </a:r>
            <a:br>
              <a:rPr lang="en-US" sz="2700" dirty="0">
                <a:solidFill>
                  <a:srgbClr val="000000"/>
                </a:solidFill>
                <a:latin typeface="Source Sans Pro Light"/>
                <a:ea typeface="Source Sans Pro Light"/>
                <a:cs typeface="Source Sans Pro Light"/>
                <a:sym typeface="Source Sans Pro Light"/>
              </a:rPr>
            </a:br>
            <a:endParaRPr sz="2700" dirty="0">
              <a:solidFill>
                <a:srgbClr val="000000"/>
              </a:solidFill>
              <a:latin typeface="Source Sans Pro Light"/>
              <a:ea typeface="Source Sans Pro Light"/>
              <a:cs typeface="Source Sans Pro Light"/>
              <a:sym typeface="Source Sans Pro Light"/>
            </a:endParaRPr>
          </a:p>
          <a:p>
            <a:pPr marL="0" lvl="0" indent="0" algn="ctr" rtl="0">
              <a:lnSpc>
                <a:spcPct val="90000"/>
              </a:lnSpc>
              <a:spcBef>
                <a:spcPts val="0"/>
              </a:spcBef>
              <a:spcAft>
                <a:spcPts val="0"/>
              </a:spcAft>
              <a:buClr>
                <a:srgbClr val="000000"/>
              </a:buClr>
              <a:buSzPct val="148148"/>
              <a:buFont typeface="Arial"/>
              <a:buNone/>
            </a:pPr>
            <a:r>
              <a:rPr lang="en-US" sz="2700" dirty="0">
                <a:solidFill>
                  <a:schemeClr val="accent1">
                    <a:lumMod val="75000"/>
                  </a:schemeClr>
                </a:solidFill>
                <a:latin typeface="Source Sans Pro Light"/>
                <a:ea typeface="Source Sans Pro Light"/>
                <a:cs typeface="Source Sans Pro Light"/>
                <a:sym typeface="Source Sans Pro Light"/>
              </a:rPr>
              <a:t>Context (Tokens)</a:t>
            </a:r>
            <a:endParaRPr sz="2700" dirty="0">
              <a:solidFill>
                <a:schemeClr val="accent1">
                  <a:lumMod val="75000"/>
                </a:schemeClr>
              </a:solidFill>
              <a:latin typeface="Source Sans Pro Light"/>
              <a:ea typeface="Source Sans Pro Light"/>
              <a:cs typeface="Source Sans Pro Light"/>
              <a:sym typeface="Source Sans Pro Light"/>
            </a:endParaRPr>
          </a:p>
        </p:txBody>
      </p:sp>
      <p:sp>
        <p:nvSpPr>
          <p:cNvPr id="619" name="Google Shape;619;gd62ba58276_0_60"/>
          <p:cNvSpPr txBox="1">
            <a:spLocks noGrp="1"/>
          </p:cNvSpPr>
          <p:nvPr>
            <p:ph type="ctrTitle" idx="4294967295"/>
          </p:nvPr>
        </p:nvSpPr>
        <p:spPr>
          <a:xfrm>
            <a:off x="5597075" y="4690475"/>
            <a:ext cx="2792100" cy="4617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000000"/>
              </a:buClr>
              <a:buSzPct val="148148"/>
              <a:buFont typeface="Arial"/>
              <a:buNone/>
            </a:pPr>
            <a:r>
              <a:rPr lang="en-US" sz="2700" dirty="0">
                <a:solidFill>
                  <a:srgbClr val="000000"/>
                </a:solidFill>
                <a:latin typeface="Source Sans Pro Light"/>
                <a:ea typeface="Source Sans Pro Light"/>
                <a:cs typeface="Source Sans Pro Light"/>
                <a:sym typeface="Source Sans Pro Light"/>
              </a:rPr>
              <a:t>Gold (Frames)</a:t>
            </a:r>
            <a:br>
              <a:rPr lang="en-US" sz="2700" dirty="0">
                <a:solidFill>
                  <a:srgbClr val="000000"/>
                </a:solidFill>
                <a:latin typeface="Source Sans Pro Light"/>
                <a:ea typeface="Source Sans Pro Light"/>
                <a:cs typeface="Source Sans Pro Light"/>
                <a:sym typeface="Source Sans Pro Light"/>
              </a:rPr>
            </a:br>
            <a:endParaRPr sz="2700" dirty="0">
              <a:solidFill>
                <a:srgbClr val="000000"/>
              </a:solidFill>
              <a:latin typeface="Source Sans Pro Light"/>
              <a:ea typeface="Source Sans Pro Light"/>
              <a:cs typeface="Source Sans Pro Light"/>
              <a:sym typeface="Source Sans Pro Light"/>
            </a:endParaRPr>
          </a:p>
          <a:p>
            <a:pPr marL="0" lvl="0" indent="0" algn="ctr" rtl="0">
              <a:lnSpc>
                <a:spcPct val="90000"/>
              </a:lnSpc>
              <a:spcBef>
                <a:spcPts val="0"/>
              </a:spcBef>
              <a:spcAft>
                <a:spcPts val="0"/>
              </a:spcAft>
              <a:buClr>
                <a:srgbClr val="000000"/>
              </a:buClr>
              <a:buSzPct val="148148"/>
              <a:buFont typeface="Arial"/>
              <a:buNone/>
            </a:pPr>
            <a:r>
              <a:rPr lang="en-US" sz="2700" dirty="0">
                <a:solidFill>
                  <a:schemeClr val="accent1">
                    <a:lumMod val="75000"/>
                  </a:schemeClr>
                </a:solidFill>
                <a:latin typeface="Source Sans Pro Light"/>
                <a:ea typeface="Source Sans Pro Light"/>
                <a:cs typeface="Source Sans Pro Light"/>
                <a:sym typeface="Source Sans Pro Light"/>
              </a:rPr>
              <a:t>Exemplar (Frames)</a:t>
            </a:r>
            <a:endParaRPr sz="2700" dirty="0">
              <a:solidFill>
                <a:schemeClr val="accent1">
                  <a:lumMod val="75000"/>
                </a:schemeClr>
              </a:solidFill>
              <a:latin typeface="Source Sans Pro Light"/>
              <a:ea typeface="Source Sans Pro Light"/>
              <a:cs typeface="Source Sans Pro Light"/>
              <a:sym typeface="Source Sans Pro Light"/>
            </a:endParaRPr>
          </a:p>
        </p:txBody>
      </p:sp>
      <p:sp>
        <p:nvSpPr>
          <p:cNvPr id="620" name="Google Shape;620;gd62ba58276_0_60"/>
          <p:cNvSpPr txBox="1">
            <a:spLocks noGrp="1"/>
          </p:cNvSpPr>
          <p:nvPr>
            <p:ph type="ctrTitle" idx="4294967295"/>
          </p:nvPr>
        </p:nvSpPr>
        <p:spPr>
          <a:xfrm>
            <a:off x="8485500" y="4708640"/>
            <a:ext cx="2792100" cy="461700"/>
          </a:xfrm>
          <a:prstGeom prst="rect">
            <a:avLst/>
          </a:prstGeom>
          <a:noFill/>
          <a:ln>
            <a:noFill/>
          </a:ln>
        </p:spPr>
        <p:txBody>
          <a:bodyPr spcFirstLastPara="1" wrap="square" lIns="91425" tIns="45700" rIns="91425" bIns="45700" anchor="t" anchorCtr="0">
            <a:normAutofit fontScale="90000"/>
          </a:bodyPr>
          <a:lstStyle/>
          <a:p>
            <a:pPr algn="ctr">
              <a:buClr>
                <a:srgbClr val="000000"/>
              </a:buClr>
              <a:buSzPct val="148148"/>
            </a:pPr>
            <a:r>
              <a:rPr lang="en-US" sz="2700" dirty="0">
                <a:solidFill>
                  <a:srgbClr val="000000"/>
                </a:solidFill>
                <a:latin typeface="Source Sans Pro Light"/>
                <a:ea typeface="Source Sans Pro Light"/>
                <a:cs typeface="Source Sans Pro Light"/>
                <a:sym typeface="Source Sans Pro Light"/>
              </a:rPr>
              <a:t>Gold (Tokens)</a:t>
            </a:r>
            <a:br>
              <a:rPr lang="en-US" sz="2700" dirty="0">
                <a:solidFill>
                  <a:srgbClr val="000000"/>
                </a:solidFill>
                <a:latin typeface="Source Sans Pro Light"/>
                <a:ea typeface="Source Sans Pro Light"/>
                <a:cs typeface="Source Sans Pro Light"/>
                <a:sym typeface="Source Sans Pro Light"/>
              </a:rPr>
            </a:br>
            <a:br>
              <a:rPr lang="en-US" sz="2700" dirty="0">
                <a:solidFill>
                  <a:srgbClr val="000000"/>
                </a:solidFill>
                <a:latin typeface="Source Sans Pro Light"/>
                <a:ea typeface="Source Sans Pro Light"/>
                <a:cs typeface="Source Sans Pro Light"/>
                <a:sym typeface="Source Sans Pro Light"/>
              </a:rPr>
            </a:br>
            <a:r>
              <a:rPr lang="en-US" sz="2700" dirty="0">
                <a:solidFill>
                  <a:schemeClr val="accent1">
                    <a:lumMod val="75000"/>
                  </a:schemeClr>
                </a:solidFill>
                <a:latin typeface="Source Sans Pro Light"/>
                <a:ea typeface="Source Sans Pro Light"/>
                <a:cs typeface="Source Sans Pro Light"/>
                <a:sym typeface="Source Sans Pro Light"/>
              </a:rPr>
              <a:t>Response generated</a:t>
            </a:r>
            <a:br>
              <a:rPr lang="en-US" sz="2700" dirty="0">
                <a:solidFill>
                  <a:schemeClr val="accent1">
                    <a:lumMod val="75000"/>
                  </a:schemeClr>
                </a:solidFill>
                <a:latin typeface="Source Sans Pro Light"/>
                <a:ea typeface="Source Sans Pro Light"/>
                <a:cs typeface="Source Sans Pro Light"/>
                <a:sym typeface="Source Sans Pro Light"/>
              </a:rPr>
            </a:br>
            <a:endParaRPr sz="2700" dirty="0">
              <a:solidFill>
                <a:srgbClr val="000000"/>
              </a:solidFill>
              <a:latin typeface="Source Sans Pro Light"/>
              <a:ea typeface="Source Sans Pro Light"/>
              <a:cs typeface="Source Sans Pro Light"/>
              <a:sym typeface="Source Sans Pro Light"/>
            </a:endParaRPr>
          </a:p>
          <a:p>
            <a:pPr marL="0" lvl="0" indent="0" algn="ctr" rtl="0">
              <a:lnSpc>
                <a:spcPct val="90000"/>
              </a:lnSpc>
              <a:spcBef>
                <a:spcPts val="0"/>
              </a:spcBef>
              <a:spcAft>
                <a:spcPts val="0"/>
              </a:spcAft>
              <a:buClr>
                <a:srgbClr val="000000"/>
              </a:buClr>
              <a:buSzPct val="148148"/>
              <a:buFont typeface="Arial"/>
              <a:buNone/>
            </a:pPr>
            <a:r>
              <a:rPr lang="en-US" sz="2700" dirty="0">
                <a:solidFill>
                  <a:srgbClr val="999999"/>
                </a:solidFill>
                <a:latin typeface="Source Sans Pro Light"/>
                <a:ea typeface="Source Sans Pro Light"/>
                <a:cs typeface="Source Sans Pro Light"/>
                <a:sym typeface="Source Sans Pro Light"/>
              </a:rPr>
              <a:t>-</a:t>
            </a:r>
            <a:endParaRPr sz="2700" dirty="0">
              <a:solidFill>
                <a:srgbClr val="999999"/>
              </a:solidFill>
              <a:latin typeface="Source Sans Pro Light"/>
              <a:ea typeface="Source Sans Pro Light"/>
              <a:cs typeface="Source Sans Pro Light"/>
              <a:sym typeface="Source Sans Pro Light"/>
            </a:endParaRPr>
          </a:p>
        </p:txBody>
      </p:sp>
      <p:sp>
        <p:nvSpPr>
          <p:cNvPr id="621" name="Google Shape;621;gd62ba58276_0_60"/>
          <p:cNvSpPr txBox="1">
            <a:spLocks noGrp="1"/>
          </p:cNvSpPr>
          <p:nvPr>
            <p:ph type="ctrTitle" idx="4294967295"/>
          </p:nvPr>
        </p:nvSpPr>
        <p:spPr>
          <a:xfrm>
            <a:off x="-192250" y="4698375"/>
            <a:ext cx="2792100" cy="461700"/>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rgbClr val="000000"/>
              </a:buClr>
              <a:buSzPct val="148148"/>
              <a:buFont typeface="Arial"/>
              <a:buNone/>
            </a:pPr>
            <a:r>
              <a:rPr lang="en-US" sz="2700" i="1" dirty="0">
                <a:solidFill>
                  <a:srgbClr val="000000"/>
                </a:solidFill>
                <a:latin typeface="Source Sans Pro SemiBold"/>
                <a:ea typeface="Source Sans Pro SemiBold"/>
                <a:cs typeface="Source Sans Pro SemiBold"/>
                <a:sym typeface="Source Sans Pro SemiBold"/>
              </a:rPr>
              <a:t>Training</a:t>
            </a:r>
            <a:br>
              <a:rPr lang="en-US" sz="2700" i="1" dirty="0">
                <a:solidFill>
                  <a:srgbClr val="000000"/>
                </a:solidFill>
                <a:latin typeface="Source Sans Pro SemiBold"/>
                <a:ea typeface="Source Sans Pro SemiBold"/>
                <a:cs typeface="Source Sans Pro SemiBold"/>
                <a:sym typeface="Source Sans Pro SemiBold"/>
              </a:rPr>
            </a:br>
            <a:endParaRPr sz="2700" i="1" dirty="0">
              <a:solidFill>
                <a:srgbClr val="000000"/>
              </a:solidFill>
              <a:latin typeface="Source Sans Pro SemiBold"/>
              <a:ea typeface="Source Sans Pro SemiBold"/>
              <a:cs typeface="Source Sans Pro SemiBold"/>
              <a:sym typeface="Source Sans Pro SemiBold"/>
            </a:endParaRPr>
          </a:p>
          <a:p>
            <a:pPr marL="0" lvl="0" indent="0" algn="r" rtl="0">
              <a:lnSpc>
                <a:spcPct val="90000"/>
              </a:lnSpc>
              <a:spcBef>
                <a:spcPts val="0"/>
              </a:spcBef>
              <a:spcAft>
                <a:spcPts val="0"/>
              </a:spcAft>
              <a:buClr>
                <a:srgbClr val="000000"/>
              </a:buClr>
              <a:buSzPct val="148148"/>
              <a:buFont typeface="Arial"/>
              <a:buNone/>
            </a:pPr>
            <a:r>
              <a:rPr lang="en-US" sz="2700" i="1" dirty="0">
                <a:solidFill>
                  <a:schemeClr val="accent1">
                    <a:lumMod val="75000"/>
                  </a:schemeClr>
                </a:solidFill>
                <a:latin typeface="Source Sans Pro SemiBold"/>
                <a:ea typeface="Source Sans Pro SemiBold"/>
                <a:cs typeface="Source Sans Pro SemiBold"/>
                <a:sym typeface="Source Sans Pro SemiBold"/>
              </a:rPr>
              <a:t>Testing</a:t>
            </a:r>
            <a:endParaRPr sz="2700" i="1" dirty="0">
              <a:solidFill>
                <a:schemeClr val="accent1">
                  <a:lumMod val="75000"/>
                </a:schemeClr>
              </a:solidFill>
              <a:latin typeface="Source Sans Pro SemiBold"/>
              <a:ea typeface="Source Sans Pro SemiBold"/>
              <a:cs typeface="Source Sans Pro SemiBold"/>
              <a:sym typeface="Source Sans Pro Semi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11"/>
          <p:cNvSpPr txBox="1">
            <a:spLocks noGrp="1"/>
          </p:cNvSpPr>
          <p:nvPr>
            <p:ph type="title"/>
          </p:nvPr>
        </p:nvSpPr>
        <p:spPr>
          <a:xfrm>
            <a:off x="772650" y="71428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Adding Robustness</a:t>
            </a:r>
            <a:endParaRPr/>
          </a:p>
        </p:txBody>
      </p:sp>
      <p:sp>
        <p:nvSpPr>
          <p:cNvPr id="628" name="Google Shape;628;p11"/>
          <p:cNvSpPr txBox="1">
            <a:spLocks noGrp="1"/>
          </p:cNvSpPr>
          <p:nvPr>
            <p:ph type="body" idx="1"/>
          </p:nvPr>
        </p:nvSpPr>
        <p:spPr>
          <a:xfrm>
            <a:off x="772650" y="8603350"/>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000"/>
              <a:buNone/>
            </a:pPr>
            <a:r>
              <a:rPr lang="en-US" sz="2000">
                <a:solidFill>
                  <a:srgbClr val="000000"/>
                </a:solidFill>
              </a:rPr>
              <a:t>Incorrectly detected semantic frames or frames irrelevant to the dialogue context can lead to generation of incoherent replies.</a:t>
            </a:r>
            <a:endParaRPr/>
          </a:p>
          <a:p>
            <a:pPr marL="0" marR="0" lvl="0" indent="0" algn="l" rtl="0">
              <a:lnSpc>
                <a:spcPct val="90000"/>
              </a:lnSpc>
              <a:spcBef>
                <a:spcPts val="2400"/>
              </a:spcBef>
              <a:spcAft>
                <a:spcPts val="0"/>
              </a:spcAft>
              <a:buClr>
                <a:srgbClr val="000000"/>
              </a:buClr>
              <a:buSzPts val="2000"/>
              <a:buNone/>
            </a:pPr>
            <a:r>
              <a:rPr lang="en-US" sz="2000">
                <a:solidFill>
                  <a:srgbClr val="000000"/>
                </a:solidFill>
              </a:rPr>
              <a:t>To make the model more robust to missing, incorrectly ordered, irrelevant or inaccurate frames, we: </a:t>
            </a:r>
            <a:endParaRPr sz="2000">
              <a:solidFill>
                <a:srgbClr val="000000"/>
              </a:solidFill>
            </a:endParaRPr>
          </a:p>
          <a:p>
            <a:pPr marL="0" marR="0" lvl="0" indent="0" algn="l" rtl="0">
              <a:lnSpc>
                <a:spcPct val="250000"/>
              </a:lnSpc>
              <a:spcBef>
                <a:spcPts val="2400"/>
              </a:spcBef>
              <a:spcAft>
                <a:spcPts val="0"/>
              </a:spcAft>
              <a:buClr>
                <a:srgbClr val="000000"/>
              </a:buClr>
              <a:buSzPts val="2000"/>
              <a:buNone/>
            </a:pPr>
            <a:r>
              <a:rPr lang="en-US" sz="2000">
                <a:solidFill>
                  <a:srgbClr val="000000"/>
                </a:solidFill>
              </a:rPr>
              <a:t>(1) </a:t>
            </a:r>
            <a:r>
              <a:rPr lang="en-US" sz="2000" i="1" u="sng">
                <a:solidFill>
                  <a:srgbClr val="000000"/>
                </a:solidFill>
              </a:rPr>
              <a:t>Drop</a:t>
            </a:r>
            <a:r>
              <a:rPr lang="en-US" sz="2000">
                <a:solidFill>
                  <a:srgbClr val="000000"/>
                </a:solidFill>
              </a:rPr>
              <a:t> some semantic frames from the sequence (probability of 0.15)</a:t>
            </a:r>
            <a:endParaRPr sz="2000">
              <a:solidFill>
                <a:srgbClr val="000000"/>
              </a:solidFill>
            </a:endParaRPr>
          </a:p>
          <a:p>
            <a:pPr marL="0" marR="0" lvl="0" indent="0" algn="l" rtl="0">
              <a:lnSpc>
                <a:spcPct val="250000"/>
              </a:lnSpc>
              <a:spcBef>
                <a:spcPts val="2400"/>
              </a:spcBef>
              <a:spcAft>
                <a:spcPts val="0"/>
              </a:spcAft>
              <a:buClr>
                <a:srgbClr val="000000"/>
              </a:buClr>
              <a:buSzPts val="2000"/>
              <a:buNone/>
            </a:pPr>
            <a:r>
              <a:rPr lang="en-US" sz="2000">
                <a:solidFill>
                  <a:srgbClr val="000000"/>
                </a:solidFill>
              </a:rPr>
              <a:t>(2) </a:t>
            </a:r>
            <a:r>
              <a:rPr lang="en-US" sz="2000" i="1" u="sng">
                <a:solidFill>
                  <a:srgbClr val="000000"/>
                </a:solidFill>
              </a:rPr>
              <a:t>Shuffle </a:t>
            </a:r>
            <a:r>
              <a:rPr lang="en-US" sz="2000">
                <a:solidFill>
                  <a:srgbClr val="000000"/>
                </a:solidFill>
              </a:rPr>
              <a:t>the semantic frames (probability of 0.1)</a:t>
            </a:r>
            <a:endParaRPr/>
          </a:p>
          <a:p>
            <a:pPr marL="0" lvl="0" indent="0" algn="l" rtl="0">
              <a:lnSpc>
                <a:spcPct val="250000"/>
              </a:lnSpc>
              <a:spcBef>
                <a:spcPts val="2400"/>
              </a:spcBef>
              <a:spcAft>
                <a:spcPts val="1000"/>
              </a:spcAft>
              <a:buClr>
                <a:srgbClr val="000000"/>
              </a:buClr>
              <a:buSzPts val="2000"/>
              <a:buNone/>
            </a:pPr>
            <a:r>
              <a:rPr lang="en-US" sz="2000">
                <a:solidFill>
                  <a:srgbClr val="000000"/>
                </a:solidFill>
              </a:rPr>
              <a:t>(3) </a:t>
            </a:r>
            <a:r>
              <a:rPr lang="en-US" sz="2000" i="1" u="sng">
                <a:solidFill>
                  <a:srgbClr val="000000"/>
                </a:solidFill>
              </a:rPr>
              <a:t>Add</a:t>
            </a:r>
            <a:r>
              <a:rPr lang="en-US" sz="2000">
                <a:solidFill>
                  <a:srgbClr val="000000"/>
                </a:solidFill>
              </a:rPr>
              <a:t> random semantic frames in random positions (probability of 0.2)</a:t>
            </a:r>
            <a:br>
              <a:rPr lang="en-US" sz="2000">
                <a:solidFill>
                  <a:srgbClr val="000000"/>
                </a:solidFill>
              </a:rPr>
            </a:br>
            <a:br>
              <a:rPr lang="en-US" sz="2000"/>
            </a:br>
            <a:endParaRPr sz="2000"/>
          </a:p>
        </p:txBody>
      </p:sp>
      <p:sp>
        <p:nvSpPr>
          <p:cNvPr id="629" name="Google Shape;629;p11"/>
          <p:cNvSpPr txBox="1">
            <a:spLocks noGrp="1"/>
          </p:cNvSpPr>
          <p:nvPr>
            <p:ph type="sldNum" idx="12"/>
          </p:nvPr>
        </p:nvSpPr>
        <p:spPr>
          <a:xfrm>
            <a:off x="8545050" y="13134075"/>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630" name="Google Shape;630;p11"/>
          <p:cNvSpPr txBox="1"/>
          <p:nvPr/>
        </p:nvSpPr>
        <p:spPr>
          <a:xfrm>
            <a:off x="925059" y="10651626"/>
            <a:ext cx="9150600" cy="303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400"/>
              <a:buFont typeface="Arial"/>
              <a:buNone/>
            </a:pPr>
            <a:r>
              <a:rPr lang="en-US" sz="2200" baseline="30000">
                <a:solidFill>
                  <a:schemeClr val="accent1"/>
                </a:solidFill>
                <a:latin typeface="Arial"/>
                <a:ea typeface="Arial"/>
                <a:cs typeface="Arial"/>
                <a:sym typeface="Arial"/>
              </a:rPr>
              <a:t>DESIRING     </a:t>
            </a:r>
            <a:r>
              <a:rPr lang="en-US" sz="2200" baseline="30000">
                <a:solidFill>
                  <a:srgbClr val="548135"/>
                </a:solidFill>
                <a:latin typeface="Arial"/>
                <a:ea typeface="Arial"/>
                <a:cs typeface="Arial"/>
                <a:sym typeface="Arial"/>
              </a:rPr>
              <a:t>PERCEPTION     </a:t>
            </a:r>
            <a:r>
              <a:rPr lang="en-US" sz="2200" baseline="30000">
                <a:solidFill>
                  <a:srgbClr val="C55A11"/>
                </a:solidFill>
                <a:latin typeface="Arial"/>
                <a:ea typeface="Arial"/>
                <a:cs typeface="Arial"/>
                <a:sym typeface="Arial"/>
              </a:rPr>
              <a:t>CALENDERIC_UNIT</a:t>
            </a:r>
            <a:r>
              <a:rPr lang="en-US" sz="2200" baseline="30000">
                <a:solidFill>
                  <a:srgbClr val="548135"/>
                </a:solidFill>
                <a:latin typeface="Arial"/>
                <a:ea typeface="Arial"/>
                <a:cs typeface="Arial"/>
                <a:sym typeface="Arial"/>
              </a:rPr>
              <a:t>        🡪        </a:t>
            </a:r>
            <a:r>
              <a:rPr lang="en-US" sz="2200" baseline="30000">
                <a:solidFill>
                  <a:srgbClr val="0070C0"/>
                </a:solidFill>
                <a:latin typeface="Arial"/>
                <a:ea typeface="Arial"/>
                <a:cs typeface="Arial"/>
                <a:sym typeface="Arial"/>
              </a:rPr>
              <a:t>DESIRING</a:t>
            </a:r>
            <a:r>
              <a:rPr lang="en-US" sz="2200" baseline="30000">
                <a:solidFill>
                  <a:srgbClr val="548135"/>
                </a:solidFill>
                <a:latin typeface="Arial"/>
                <a:ea typeface="Arial"/>
                <a:cs typeface="Arial"/>
                <a:sym typeface="Arial"/>
              </a:rPr>
              <a:t>     </a:t>
            </a:r>
            <a:r>
              <a:rPr lang="en-US" sz="2200" baseline="30000">
                <a:solidFill>
                  <a:srgbClr val="C55A11"/>
                </a:solidFill>
                <a:latin typeface="Arial"/>
                <a:ea typeface="Arial"/>
                <a:cs typeface="Arial"/>
                <a:sym typeface="Arial"/>
              </a:rPr>
              <a:t>CALENDERIC_UNIT</a:t>
            </a:r>
            <a:r>
              <a:rPr lang="en-US" sz="2200" baseline="30000">
                <a:solidFill>
                  <a:srgbClr val="548135"/>
                </a:solidFill>
                <a:latin typeface="Arial"/>
                <a:ea typeface="Arial"/>
                <a:cs typeface="Arial"/>
                <a:sym typeface="Arial"/>
              </a:rPr>
              <a:t>               </a:t>
            </a:r>
            <a:endParaRPr sz="2200"/>
          </a:p>
        </p:txBody>
      </p:sp>
      <p:sp>
        <p:nvSpPr>
          <p:cNvPr id="631" name="Google Shape;631;p11"/>
          <p:cNvSpPr txBox="1"/>
          <p:nvPr/>
        </p:nvSpPr>
        <p:spPr>
          <a:xfrm>
            <a:off x="932225" y="12768950"/>
            <a:ext cx="10626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400"/>
              <a:buFont typeface="Arial"/>
              <a:buNone/>
            </a:pPr>
            <a:r>
              <a:rPr lang="en-US" sz="2200" baseline="30000">
                <a:solidFill>
                  <a:schemeClr val="accent1"/>
                </a:solidFill>
                <a:latin typeface="Arial"/>
                <a:ea typeface="Arial"/>
                <a:cs typeface="Arial"/>
                <a:sym typeface="Arial"/>
              </a:rPr>
              <a:t>DESIRING     </a:t>
            </a:r>
            <a:r>
              <a:rPr lang="en-US" sz="2200" baseline="30000">
                <a:solidFill>
                  <a:srgbClr val="548135"/>
                </a:solidFill>
                <a:latin typeface="Arial"/>
                <a:ea typeface="Arial"/>
                <a:cs typeface="Arial"/>
                <a:sym typeface="Arial"/>
              </a:rPr>
              <a:t>PERCEPTION     </a:t>
            </a:r>
            <a:r>
              <a:rPr lang="en-US" sz="2200" baseline="30000">
                <a:solidFill>
                  <a:srgbClr val="C55A11"/>
                </a:solidFill>
                <a:latin typeface="Arial"/>
                <a:ea typeface="Arial"/>
                <a:cs typeface="Arial"/>
                <a:sym typeface="Arial"/>
              </a:rPr>
              <a:t>CALENDERIC_UNIT</a:t>
            </a:r>
            <a:r>
              <a:rPr lang="en-US" sz="2200" baseline="30000">
                <a:solidFill>
                  <a:srgbClr val="548135"/>
                </a:solidFill>
                <a:latin typeface="Arial"/>
                <a:ea typeface="Arial"/>
                <a:cs typeface="Arial"/>
                <a:sym typeface="Arial"/>
              </a:rPr>
              <a:t>        🡪        PERCEPTION        </a:t>
            </a:r>
            <a:r>
              <a:rPr lang="en-US" sz="2200" baseline="30000">
                <a:solidFill>
                  <a:srgbClr val="525252"/>
                </a:solidFill>
                <a:latin typeface="Arial"/>
                <a:ea typeface="Arial"/>
                <a:cs typeface="Arial"/>
                <a:sym typeface="Arial"/>
              </a:rPr>
              <a:t>USEFULNESS</a:t>
            </a:r>
            <a:r>
              <a:rPr lang="en-US" sz="2200" baseline="30000">
                <a:solidFill>
                  <a:srgbClr val="548135"/>
                </a:solidFill>
                <a:latin typeface="Arial"/>
                <a:ea typeface="Arial"/>
                <a:cs typeface="Arial"/>
                <a:sym typeface="Arial"/>
              </a:rPr>
              <a:t>       </a:t>
            </a:r>
            <a:r>
              <a:rPr lang="en-US" sz="2200" baseline="30000">
                <a:solidFill>
                  <a:srgbClr val="0070C0"/>
                </a:solidFill>
                <a:latin typeface="Arial"/>
                <a:ea typeface="Arial"/>
                <a:cs typeface="Arial"/>
                <a:sym typeface="Arial"/>
              </a:rPr>
              <a:t>DESIRING</a:t>
            </a:r>
            <a:r>
              <a:rPr lang="en-US" sz="2200" baseline="30000">
                <a:solidFill>
                  <a:srgbClr val="548135"/>
                </a:solidFill>
                <a:latin typeface="Arial"/>
                <a:ea typeface="Arial"/>
                <a:cs typeface="Arial"/>
                <a:sym typeface="Arial"/>
              </a:rPr>
              <a:t>     </a:t>
            </a:r>
            <a:r>
              <a:rPr lang="en-US" sz="2200" baseline="30000">
                <a:solidFill>
                  <a:srgbClr val="C55A11"/>
                </a:solidFill>
                <a:latin typeface="Arial"/>
                <a:ea typeface="Arial"/>
                <a:cs typeface="Arial"/>
                <a:sym typeface="Arial"/>
              </a:rPr>
              <a:t>CALENDERIC_UNIT</a:t>
            </a:r>
            <a:r>
              <a:rPr lang="en-US" sz="2200" baseline="30000">
                <a:solidFill>
                  <a:srgbClr val="548135"/>
                </a:solidFill>
                <a:latin typeface="Arial"/>
                <a:ea typeface="Arial"/>
                <a:cs typeface="Arial"/>
                <a:sym typeface="Arial"/>
              </a:rPr>
              <a:t>               </a:t>
            </a:r>
            <a:endParaRPr sz="2200"/>
          </a:p>
        </p:txBody>
      </p:sp>
      <p:sp>
        <p:nvSpPr>
          <p:cNvPr id="632" name="Google Shape;632;p11"/>
          <p:cNvSpPr txBox="1"/>
          <p:nvPr/>
        </p:nvSpPr>
        <p:spPr>
          <a:xfrm>
            <a:off x="931850" y="11747638"/>
            <a:ext cx="9893700" cy="30360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accent1"/>
              </a:buClr>
              <a:buSzPts val="1860"/>
              <a:buFont typeface="Arial"/>
              <a:buNone/>
            </a:pPr>
            <a:r>
              <a:rPr lang="en-US" sz="2200" baseline="30000">
                <a:solidFill>
                  <a:schemeClr val="accent1"/>
                </a:solidFill>
                <a:latin typeface="Arial"/>
                <a:ea typeface="Arial"/>
                <a:cs typeface="Arial"/>
                <a:sym typeface="Arial"/>
              </a:rPr>
              <a:t>DESIRING     </a:t>
            </a:r>
            <a:r>
              <a:rPr lang="en-US" sz="2200" baseline="30000">
                <a:solidFill>
                  <a:srgbClr val="548135"/>
                </a:solidFill>
                <a:latin typeface="Arial"/>
                <a:ea typeface="Arial"/>
                <a:cs typeface="Arial"/>
                <a:sym typeface="Arial"/>
              </a:rPr>
              <a:t>PERCEPTION     </a:t>
            </a:r>
            <a:r>
              <a:rPr lang="en-US" sz="2200" baseline="30000">
                <a:solidFill>
                  <a:srgbClr val="C55A11"/>
                </a:solidFill>
                <a:latin typeface="Arial"/>
                <a:ea typeface="Arial"/>
                <a:cs typeface="Arial"/>
                <a:sym typeface="Arial"/>
              </a:rPr>
              <a:t>CALENDERIC_UNIT</a:t>
            </a:r>
            <a:r>
              <a:rPr lang="en-US" sz="2200" baseline="30000">
                <a:solidFill>
                  <a:srgbClr val="548135"/>
                </a:solidFill>
                <a:latin typeface="Arial"/>
                <a:ea typeface="Arial"/>
                <a:cs typeface="Arial"/>
                <a:sym typeface="Arial"/>
              </a:rPr>
              <a:t>        🡪        PERCEPTION       </a:t>
            </a:r>
            <a:r>
              <a:rPr lang="en-US" sz="2200" baseline="30000">
                <a:solidFill>
                  <a:srgbClr val="0070C0"/>
                </a:solidFill>
                <a:latin typeface="Arial"/>
                <a:ea typeface="Arial"/>
                <a:cs typeface="Arial"/>
                <a:sym typeface="Arial"/>
              </a:rPr>
              <a:t>DESIRING</a:t>
            </a:r>
            <a:r>
              <a:rPr lang="en-US" sz="2200" baseline="30000">
                <a:solidFill>
                  <a:srgbClr val="548135"/>
                </a:solidFill>
                <a:latin typeface="Arial"/>
                <a:ea typeface="Arial"/>
                <a:cs typeface="Arial"/>
                <a:sym typeface="Arial"/>
              </a:rPr>
              <a:t>     </a:t>
            </a:r>
            <a:r>
              <a:rPr lang="en-US" sz="2200" baseline="30000">
                <a:solidFill>
                  <a:srgbClr val="C55A11"/>
                </a:solidFill>
                <a:latin typeface="Arial"/>
                <a:ea typeface="Arial"/>
                <a:cs typeface="Arial"/>
                <a:sym typeface="Arial"/>
              </a:rPr>
              <a:t>CALENDERIC_UNIT</a:t>
            </a:r>
            <a:r>
              <a:rPr lang="en-US" sz="2200" baseline="30000">
                <a:solidFill>
                  <a:srgbClr val="548135"/>
                </a:solidFill>
                <a:latin typeface="Arial"/>
                <a:ea typeface="Arial"/>
                <a:cs typeface="Arial"/>
                <a:sym typeface="Arial"/>
              </a:rPr>
              <a:t>               </a:t>
            </a:r>
            <a:endParaRPr sz="2200"/>
          </a:p>
        </p:txBody>
      </p:sp>
      <p:sp>
        <p:nvSpPr>
          <p:cNvPr id="633" name="Google Shape;633;p11"/>
          <p:cNvSpPr/>
          <p:nvPr/>
        </p:nvSpPr>
        <p:spPr>
          <a:xfrm>
            <a:off x="5256125" y="2455000"/>
            <a:ext cx="3655200" cy="40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a:highlight>
                  <a:srgbClr val="F4CCCC"/>
                </a:highlight>
                <a:latin typeface="Source Sans Pro"/>
                <a:ea typeface="Source Sans Pro"/>
                <a:cs typeface="Source Sans Pro"/>
                <a:sym typeface="Source Sans Pro"/>
              </a:rPr>
              <a:t>food</a:t>
            </a:r>
            <a:r>
              <a:rPr lang="en-US" sz="2400">
                <a:latin typeface="Source Sans Pro"/>
                <a:ea typeface="Source Sans Pro"/>
                <a:cs typeface="Source Sans Pro"/>
                <a:sym typeface="Source Sans Pro"/>
              </a:rPr>
              <a:t> </a:t>
            </a:r>
            <a:r>
              <a:rPr lang="en-US" sz="2400">
                <a:highlight>
                  <a:srgbClr val="FCE5CD"/>
                </a:highlight>
                <a:latin typeface="Source Sans Pro"/>
                <a:ea typeface="Source Sans Pro"/>
                <a:cs typeface="Source Sans Pro"/>
                <a:sym typeface="Source Sans Pro"/>
              </a:rPr>
              <a:t>usefulness</a:t>
            </a:r>
            <a:r>
              <a:rPr lang="en-US" sz="2400">
                <a:highlight>
                  <a:schemeClr val="lt1"/>
                </a:highlight>
                <a:latin typeface="Source Sans Pro"/>
                <a:ea typeface="Source Sans Pro"/>
                <a:cs typeface="Source Sans Pro"/>
                <a:sym typeface="Source Sans Pro"/>
              </a:rPr>
              <a:t> </a:t>
            </a:r>
            <a:r>
              <a:rPr lang="en-US" sz="2400">
                <a:solidFill>
                  <a:srgbClr val="CCCCCC"/>
                </a:solidFill>
                <a:highlight>
                  <a:srgbClr val="F3F3F3"/>
                </a:highlight>
                <a:latin typeface="Source Sans Pro"/>
                <a:ea typeface="Source Sans Pro"/>
                <a:cs typeface="Source Sans Pro"/>
                <a:sym typeface="Source Sans Pro"/>
              </a:rPr>
              <a:t>body-parts</a:t>
            </a:r>
            <a:r>
              <a:rPr lang="en-US" sz="2400">
                <a:latin typeface="Source Sans Pro"/>
                <a:ea typeface="Source Sans Pro"/>
                <a:cs typeface="Source Sans Pro"/>
                <a:sym typeface="Source Sans Pro"/>
              </a:rPr>
              <a:t> </a:t>
            </a:r>
            <a:endParaRPr sz="2400">
              <a:latin typeface="Source Sans Pro"/>
              <a:ea typeface="Source Sans Pro"/>
              <a:cs typeface="Source Sans Pro"/>
              <a:sym typeface="Source Sans Pro"/>
            </a:endParaRPr>
          </a:p>
        </p:txBody>
      </p:sp>
      <p:sp>
        <p:nvSpPr>
          <p:cNvPr id="634" name="Google Shape;634;p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EDGE: Improving Robustness</a:t>
            </a:r>
            <a:endParaRPr i="1">
              <a:latin typeface="Source Sans Pro SemiBold"/>
              <a:ea typeface="Source Sans Pro SemiBold"/>
              <a:cs typeface="Source Sans Pro SemiBold"/>
              <a:sym typeface="Source Sans Pro SemiBold"/>
            </a:endParaRPr>
          </a:p>
        </p:txBody>
      </p:sp>
      <p:sp>
        <p:nvSpPr>
          <p:cNvPr id="635" name="Google Shape;635;p11"/>
          <p:cNvSpPr txBox="1">
            <a:spLocks noGrp="1"/>
          </p:cNvSpPr>
          <p:nvPr>
            <p:ph type="ctrTitle" idx="4294967295"/>
          </p:nvPr>
        </p:nvSpPr>
        <p:spPr>
          <a:xfrm>
            <a:off x="3172625" y="2411800"/>
            <a:ext cx="2011500" cy="4962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Drop frames</a:t>
            </a:r>
            <a:endParaRPr sz="2700">
              <a:solidFill>
                <a:srgbClr val="000000"/>
              </a:solidFill>
              <a:latin typeface="Source Sans Pro SemiBold"/>
              <a:ea typeface="Source Sans Pro SemiBold"/>
              <a:cs typeface="Source Sans Pro SemiBold"/>
              <a:sym typeface="Source Sans Pro SemiBold"/>
            </a:endParaRPr>
          </a:p>
        </p:txBody>
      </p:sp>
      <p:sp>
        <p:nvSpPr>
          <p:cNvPr id="636" name="Google Shape;636;p11"/>
          <p:cNvSpPr/>
          <p:nvPr/>
        </p:nvSpPr>
        <p:spPr>
          <a:xfrm>
            <a:off x="5256125" y="3179625"/>
            <a:ext cx="3655200" cy="409800"/>
          </a:xfrm>
          <a:prstGeom prst="rect">
            <a:avLst/>
          </a:prstGeom>
          <a:solidFill>
            <a:srgbClr val="FFFFFF">
              <a:alpha val="72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a:solidFill>
                  <a:schemeClr val="dk1"/>
                </a:solidFill>
                <a:highlight>
                  <a:srgbClr val="FFF2CC"/>
                </a:highlight>
                <a:latin typeface="Source Sans Pro"/>
                <a:ea typeface="Source Sans Pro"/>
                <a:cs typeface="Source Sans Pro"/>
                <a:sym typeface="Source Sans Pro"/>
              </a:rPr>
              <a:t>body-parts</a:t>
            </a:r>
            <a:r>
              <a:rPr lang="en-US" sz="2400">
                <a:solidFill>
                  <a:schemeClr val="dk1"/>
                </a:solidFill>
                <a:highlight>
                  <a:srgbClr val="FFFFFF"/>
                </a:highlight>
                <a:latin typeface="Source Sans Pro"/>
                <a:ea typeface="Source Sans Pro"/>
                <a:cs typeface="Source Sans Pro"/>
                <a:sym typeface="Source Sans Pro"/>
              </a:rPr>
              <a:t> </a:t>
            </a:r>
            <a:r>
              <a:rPr lang="en-US" sz="2400">
                <a:highlight>
                  <a:srgbClr val="FCE5CD"/>
                </a:highlight>
                <a:latin typeface="Source Sans Pro"/>
                <a:ea typeface="Source Sans Pro"/>
                <a:cs typeface="Source Sans Pro"/>
                <a:sym typeface="Source Sans Pro"/>
              </a:rPr>
              <a:t>usefulness</a:t>
            </a:r>
            <a:r>
              <a:rPr lang="en-US" sz="2400">
                <a:highlight>
                  <a:schemeClr val="lt1"/>
                </a:highlight>
                <a:latin typeface="Source Sans Pro"/>
                <a:ea typeface="Source Sans Pro"/>
                <a:cs typeface="Source Sans Pro"/>
                <a:sym typeface="Source Sans Pro"/>
              </a:rPr>
              <a:t> </a:t>
            </a:r>
            <a:r>
              <a:rPr lang="en-US" sz="2400">
                <a:solidFill>
                  <a:schemeClr val="dk1"/>
                </a:solidFill>
                <a:highlight>
                  <a:srgbClr val="F4CCCC"/>
                </a:highlight>
                <a:latin typeface="Source Sans Pro"/>
                <a:ea typeface="Source Sans Pro"/>
                <a:cs typeface="Source Sans Pro"/>
                <a:sym typeface="Source Sans Pro"/>
              </a:rPr>
              <a:t>food</a:t>
            </a:r>
            <a:r>
              <a:rPr lang="en-US" sz="2400">
                <a:solidFill>
                  <a:schemeClr val="dk1"/>
                </a:solidFill>
                <a:latin typeface="Source Sans Pro"/>
                <a:ea typeface="Source Sans Pro"/>
                <a:cs typeface="Source Sans Pro"/>
                <a:sym typeface="Source Sans Pro"/>
              </a:rPr>
              <a:t> </a:t>
            </a:r>
            <a:endParaRPr sz="2400">
              <a:latin typeface="Source Sans Pro"/>
              <a:ea typeface="Source Sans Pro"/>
              <a:cs typeface="Source Sans Pro"/>
              <a:sym typeface="Source Sans Pro"/>
            </a:endParaRPr>
          </a:p>
        </p:txBody>
      </p:sp>
      <p:sp>
        <p:nvSpPr>
          <p:cNvPr id="637" name="Google Shape;637;p11"/>
          <p:cNvSpPr/>
          <p:nvPr/>
        </p:nvSpPr>
        <p:spPr>
          <a:xfrm>
            <a:off x="5256125" y="3904250"/>
            <a:ext cx="5824800" cy="40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a:highlight>
                  <a:srgbClr val="F4CCCC"/>
                </a:highlight>
                <a:latin typeface="Source Sans Pro"/>
                <a:ea typeface="Source Sans Pro"/>
                <a:cs typeface="Source Sans Pro"/>
                <a:sym typeface="Source Sans Pro"/>
              </a:rPr>
              <a:t>food</a:t>
            </a:r>
            <a:r>
              <a:rPr lang="en-US" sz="2400">
                <a:latin typeface="Source Sans Pro"/>
                <a:ea typeface="Source Sans Pro"/>
                <a:cs typeface="Source Sans Pro"/>
                <a:sym typeface="Source Sans Pro"/>
              </a:rPr>
              <a:t> </a:t>
            </a:r>
            <a:r>
              <a:rPr lang="en-US" sz="2400">
                <a:highlight>
                  <a:srgbClr val="D9EAD3"/>
                </a:highlight>
                <a:latin typeface="Source Sans Pro"/>
                <a:ea typeface="Source Sans Pro"/>
                <a:cs typeface="Source Sans Pro"/>
                <a:sym typeface="Source Sans Pro"/>
              </a:rPr>
              <a:t>emotion</a:t>
            </a:r>
            <a:r>
              <a:rPr lang="en-US" sz="2400">
                <a:latin typeface="Source Sans Pro"/>
                <a:ea typeface="Source Sans Pro"/>
                <a:cs typeface="Source Sans Pro"/>
                <a:sym typeface="Source Sans Pro"/>
              </a:rPr>
              <a:t> </a:t>
            </a:r>
            <a:r>
              <a:rPr lang="en-US" sz="2400">
                <a:highlight>
                  <a:srgbClr val="FCE5CD"/>
                </a:highlight>
                <a:latin typeface="Source Sans Pro"/>
                <a:ea typeface="Source Sans Pro"/>
                <a:cs typeface="Source Sans Pro"/>
                <a:sym typeface="Source Sans Pro"/>
              </a:rPr>
              <a:t>usefulness</a:t>
            </a:r>
            <a:r>
              <a:rPr lang="en-US" sz="2400">
                <a:highlight>
                  <a:schemeClr val="lt1"/>
                </a:highlight>
                <a:latin typeface="Source Sans Pro"/>
                <a:ea typeface="Source Sans Pro"/>
                <a:cs typeface="Source Sans Pro"/>
                <a:sym typeface="Source Sans Pro"/>
              </a:rPr>
              <a:t> </a:t>
            </a:r>
            <a:r>
              <a:rPr lang="en-US" sz="2400">
                <a:highlight>
                  <a:srgbClr val="FFF2CC"/>
                </a:highlight>
                <a:latin typeface="Source Sans Pro"/>
                <a:ea typeface="Source Sans Pro"/>
                <a:cs typeface="Source Sans Pro"/>
                <a:sym typeface="Source Sans Pro"/>
              </a:rPr>
              <a:t>body-parts</a:t>
            </a:r>
            <a:r>
              <a:rPr lang="en-US" sz="2400">
                <a:latin typeface="Source Sans Pro"/>
                <a:ea typeface="Source Sans Pro"/>
                <a:cs typeface="Source Sans Pro"/>
                <a:sym typeface="Source Sans Pro"/>
              </a:rPr>
              <a:t> </a:t>
            </a:r>
            <a:endParaRPr sz="2400">
              <a:latin typeface="Source Sans Pro"/>
              <a:ea typeface="Source Sans Pro"/>
              <a:cs typeface="Source Sans Pro"/>
              <a:sym typeface="Source Sans Pro"/>
            </a:endParaRPr>
          </a:p>
        </p:txBody>
      </p:sp>
      <p:sp>
        <p:nvSpPr>
          <p:cNvPr id="638" name="Google Shape;638;p11"/>
          <p:cNvSpPr txBox="1">
            <a:spLocks noGrp="1"/>
          </p:cNvSpPr>
          <p:nvPr>
            <p:ph type="ctrTitle" idx="4294967295"/>
          </p:nvPr>
        </p:nvSpPr>
        <p:spPr>
          <a:xfrm>
            <a:off x="2440925" y="3136425"/>
            <a:ext cx="2743200" cy="4962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Shuffle frames</a:t>
            </a:r>
            <a:endParaRPr sz="2700">
              <a:solidFill>
                <a:srgbClr val="000000"/>
              </a:solidFill>
              <a:latin typeface="Source Sans Pro SemiBold"/>
              <a:ea typeface="Source Sans Pro SemiBold"/>
              <a:cs typeface="Source Sans Pro SemiBold"/>
              <a:sym typeface="Source Sans Pro SemiBold"/>
            </a:endParaRPr>
          </a:p>
        </p:txBody>
      </p:sp>
      <p:sp>
        <p:nvSpPr>
          <p:cNvPr id="639" name="Google Shape;639;p11"/>
          <p:cNvSpPr txBox="1">
            <a:spLocks noGrp="1"/>
          </p:cNvSpPr>
          <p:nvPr>
            <p:ph type="ctrTitle" idx="4294967295"/>
          </p:nvPr>
        </p:nvSpPr>
        <p:spPr>
          <a:xfrm>
            <a:off x="1618025" y="3861050"/>
            <a:ext cx="3566100" cy="4962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Add random frames</a:t>
            </a:r>
            <a:endParaRPr sz="2700">
              <a:solidFill>
                <a:srgbClr val="000000"/>
              </a:solidFill>
              <a:latin typeface="Source Sans Pro SemiBold"/>
              <a:ea typeface="Source Sans Pro SemiBold"/>
              <a:cs typeface="Source Sans Pro SemiBold"/>
              <a:sym typeface="Source Sans Pro SemiBold"/>
            </a:endParaRPr>
          </a:p>
        </p:txBody>
      </p:sp>
      <p:sp>
        <p:nvSpPr>
          <p:cNvPr id="640" name="Google Shape;640;p11"/>
          <p:cNvSpPr txBox="1">
            <a:spLocks noGrp="1"/>
          </p:cNvSpPr>
          <p:nvPr>
            <p:ph type="ctrTitle" idx="4294967295"/>
          </p:nvPr>
        </p:nvSpPr>
        <p:spPr>
          <a:xfrm>
            <a:off x="925050" y="1415375"/>
            <a:ext cx="7107000" cy="496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000"/>
              <a:buFont typeface="Arial"/>
              <a:buNone/>
            </a:pPr>
            <a:r>
              <a:rPr lang="en-US" sz="2700">
                <a:solidFill>
                  <a:srgbClr val="000000"/>
                </a:solidFill>
                <a:latin typeface="Source Sans Pro"/>
                <a:ea typeface="Source Sans Pro"/>
                <a:cs typeface="Source Sans Pro"/>
                <a:sym typeface="Source Sans Pro"/>
              </a:rPr>
              <a:t>to incorrect detections &amp; to irrelevant frames</a:t>
            </a:r>
            <a:endParaRPr sz="2700">
              <a:solidFill>
                <a:srgbClr val="000000"/>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7b064de3d2_0_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Background: Control in Dialogue</a:t>
            </a:r>
            <a:endParaRPr>
              <a:latin typeface="Source Sans Pro SemiBold"/>
              <a:ea typeface="Source Sans Pro SemiBold"/>
              <a:cs typeface="Source Sans Pro SemiBold"/>
              <a:sym typeface="Source Sans Pro SemiBold"/>
            </a:endParaRPr>
          </a:p>
        </p:txBody>
      </p:sp>
      <p:sp>
        <p:nvSpPr>
          <p:cNvPr id="113" name="Google Shape;113;g7b064de3d2_0_25"/>
          <p:cNvSpPr txBox="1">
            <a:spLocks noGrp="1"/>
          </p:cNvSpPr>
          <p:nvPr>
            <p:ph type="body" idx="1"/>
          </p:nvPr>
        </p:nvSpPr>
        <p:spPr>
          <a:xfrm>
            <a:off x="585075" y="694077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sz="2400">
              <a:solidFill>
                <a:srgbClr val="000000"/>
              </a:solidFill>
              <a:latin typeface="Open Sans"/>
              <a:ea typeface="Open Sans"/>
              <a:cs typeface="Open Sans"/>
              <a:sym typeface="Open Sans"/>
            </a:endParaRPr>
          </a:p>
          <a:p>
            <a:pPr marL="0" lvl="0" indent="0" algn="l" rtl="0">
              <a:lnSpc>
                <a:spcPct val="90000"/>
              </a:lnSpc>
              <a:spcBef>
                <a:spcPts val="0"/>
              </a:spcBef>
              <a:spcAft>
                <a:spcPts val="0"/>
              </a:spcAft>
              <a:buNone/>
            </a:pPr>
            <a:r>
              <a:rPr lang="en-US" sz="2400" i="0">
                <a:solidFill>
                  <a:srgbClr val="000000"/>
                </a:solidFill>
                <a:latin typeface="Open Sans"/>
                <a:ea typeface="Open Sans"/>
                <a:cs typeface="Open Sans"/>
                <a:sym typeface="Open Sans"/>
              </a:rPr>
              <a:t>Dialogue systems pretrained with large language models (DialoGPT, </a:t>
            </a:r>
            <a:r>
              <a:rPr lang="en-US" sz="2400">
                <a:solidFill>
                  <a:srgbClr val="000000"/>
                </a:solidFill>
                <a:latin typeface="Open Sans"/>
                <a:ea typeface="Open Sans"/>
                <a:cs typeface="Open Sans"/>
                <a:sym typeface="Open Sans"/>
              </a:rPr>
              <a:t>Blenderbot</a:t>
            </a:r>
            <a:r>
              <a:rPr lang="en-US" sz="2400" i="0">
                <a:solidFill>
                  <a:srgbClr val="000000"/>
                </a:solidFill>
                <a:latin typeface="Open Sans"/>
                <a:ea typeface="Open Sans"/>
                <a:cs typeface="Open Sans"/>
                <a:sym typeface="Open Sans"/>
              </a:rPr>
              <a:t>, etc.) generate locally coherent responses.</a:t>
            </a:r>
            <a:endParaRPr>
              <a:latin typeface="Open Sans"/>
              <a:ea typeface="Open Sans"/>
              <a:cs typeface="Open Sans"/>
              <a:sym typeface="Open Sans"/>
            </a:endParaRPr>
          </a:p>
          <a:p>
            <a:pPr marL="0" lvl="0" indent="0" algn="l" rtl="0">
              <a:lnSpc>
                <a:spcPct val="90000"/>
              </a:lnSpc>
              <a:spcBef>
                <a:spcPts val="1000"/>
              </a:spcBef>
              <a:spcAft>
                <a:spcPts val="0"/>
              </a:spcAft>
              <a:buNone/>
            </a:pPr>
            <a:r>
              <a:rPr lang="en-US" sz="2400">
                <a:solidFill>
                  <a:srgbClr val="000000"/>
                </a:solidFill>
                <a:latin typeface="Open Sans"/>
                <a:ea typeface="Open Sans"/>
                <a:cs typeface="Open Sans"/>
                <a:sym typeface="Open Sans"/>
              </a:rPr>
              <a:t>However,</a:t>
            </a:r>
            <a:r>
              <a:rPr lang="en-US" sz="2400" i="0">
                <a:solidFill>
                  <a:srgbClr val="000000"/>
                </a:solidFill>
                <a:latin typeface="Open Sans"/>
                <a:ea typeface="Open Sans"/>
                <a:cs typeface="Open Sans"/>
                <a:sym typeface="Open Sans"/>
              </a:rPr>
              <a:t> generated responses are </a:t>
            </a:r>
            <a:r>
              <a:rPr lang="en-US" sz="2400">
                <a:solidFill>
                  <a:srgbClr val="000000"/>
                </a:solidFill>
                <a:latin typeface="Open Sans"/>
                <a:ea typeface="Open Sans"/>
                <a:cs typeface="Open Sans"/>
                <a:sym typeface="Open Sans"/>
              </a:rPr>
              <a:t>often uninformative and lack fine-grained control over responses necessary to achieve specific goals.</a:t>
            </a:r>
            <a:endParaRPr>
              <a:latin typeface="Open Sans"/>
              <a:ea typeface="Open Sans"/>
              <a:cs typeface="Open Sans"/>
              <a:sym typeface="Open Sans"/>
            </a:endParaRPr>
          </a:p>
        </p:txBody>
      </p:sp>
      <p:sp>
        <p:nvSpPr>
          <p:cNvPr id="114" name="Google Shape;114;g7b064de3d2_0_25"/>
          <p:cNvSpPr txBox="1">
            <a:spLocks noGrp="1"/>
          </p:cNvSpPr>
          <p:nvPr>
            <p:ph type="ctrTitle" idx="4294967295"/>
          </p:nvPr>
        </p:nvSpPr>
        <p:spPr>
          <a:xfrm>
            <a:off x="859375" y="1883725"/>
            <a:ext cx="10940100" cy="708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000"/>
              <a:buFont typeface="Arial"/>
              <a:buNone/>
            </a:pPr>
            <a:r>
              <a:rPr lang="en-US" sz="2800">
                <a:solidFill>
                  <a:srgbClr val="000000"/>
                </a:solidFill>
                <a:latin typeface="Source Sans Pro SemiBold"/>
                <a:ea typeface="Source Sans Pro SemiBold"/>
                <a:cs typeface="Source Sans Pro SemiBold"/>
                <a:sym typeface="Source Sans Pro SemiBold"/>
              </a:rPr>
              <a:t>Open-domain dialogue systems</a:t>
            </a:r>
            <a:endParaRPr sz="2800">
              <a:solidFill>
                <a:srgbClr val="000000"/>
              </a:solidFill>
              <a:latin typeface="Source Sans Pro"/>
              <a:ea typeface="Source Sans Pro"/>
              <a:cs typeface="Source Sans Pro"/>
              <a:sym typeface="Source Sans Pro"/>
            </a:endParaRPr>
          </a:p>
        </p:txBody>
      </p:sp>
      <p:sp>
        <p:nvSpPr>
          <p:cNvPr id="115" name="Google Shape;115;g7b064de3d2_0_25"/>
          <p:cNvSpPr txBox="1">
            <a:spLocks noGrp="1"/>
          </p:cNvSpPr>
          <p:nvPr>
            <p:ph type="ctrTitle" idx="4294967295"/>
          </p:nvPr>
        </p:nvSpPr>
        <p:spPr>
          <a:xfrm>
            <a:off x="2321600" y="8966325"/>
            <a:ext cx="9559200" cy="550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000"/>
              <a:buFont typeface="Arial"/>
              <a:buNone/>
            </a:pPr>
            <a:r>
              <a:rPr lang="en-US" sz="2800">
                <a:solidFill>
                  <a:srgbClr val="000000"/>
                </a:solidFill>
                <a:latin typeface="Source Sans Pro"/>
                <a:ea typeface="Source Sans Pro"/>
                <a:cs typeface="Source Sans Pro"/>
                <a:sym typeface="Source Sans Pro"/>
              </a:rPr>
              <a:t>Consistent responses</a:t>
            </a:r>
            <a:endParaRPr sz="2800">
              <a:solidFill>
                <a:srgbClr val="000000"/>
              </a:solidFill>
              <a:latin typeface="Source Sans Pro"/>
              <a:ea typeface="Source Sans Pro"/>
              <a:cs typeface="Source Sans Pro"/>
              <a:sym typeface="Source Sans Pro"/>
            </a:endParaRPr>
          </a:p>
        </p:txBody>
      </p:sp>
      <p:pic>
        <p:nvPicPr>
          <p:cNvPr id="116" name="Google Shape;116;g7b064de3d2_0_25"/>
          <p:cNvPicPr preferRelativeResize="0"/>
          <p:nvPr/>
        </p:nvPicPr>
        <p:blipFill>
          <a:blip r:embed="rId3">
            <a:alphaModFix/>
          </a:blip>
          <a:stretch>
            <a:fillRect/>
          </a:stretch>
        </p:blipFill>
        <p:spPr>
          <a:xfrm>
            <a:off x="1953750" y="9059188"/>
            <a:ext cx="291651" cy="333306"/>
          </a:xfrm>
          <a:prstGeom prst="rect">
            <a:avLst/>
          </a:prstGeom>
          <a:noFill/>
          <a:ln>
            <a:noFill/>
          </a:ln>
        </p:spPr>
      </p:pic>
      <p:sp>
        <p:nvSpPr>
          <p:cNvPr id="117" name="Google Shape;117;g7b064de3d2_0_25"/>
          <p:cNvSpPr/>
          <p:nvPr/>
        </p:nvSpPr>
        <p:spPr>
          <a:xfrm>
            <a:off x="7740500" y="3766987"/>
            <a:ext cx="1819200" cy="6489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Source Sans Pro"/>
                <a:ea typeface="Source Sans Pro"/>
                <a:cs typeface="Source Sans Pro"/>
                <a:sym typeface="Source Sans Pro"/>
              </a:rPr>
              <a:t>I’m worried about flying to London!</a:t>
            </a:r>
            <a:endParaRPr sz="1700">
              <a:latin typeface="Source Sans Pro"/>
              <a:ea typeface="Source Sans Pro"/>
              <a:cs typeface="Source Sans Pro"/>
              <a:sym typeface="Source Sans Pro"/>
            </a:endParaRPr>
          </a:p>
        </p:txBody>
      </p:sp>
      <p:sp>
        <p:nvSpPr>
          <p:cNvPr id="118" name="Google Shape;118;g7b064de3d2_0_25"/>
          <p:cNvSpPr/>
          <p:nvPr/>
        </p:nvSpPr>
        <p:spPr>
          <a:xfrm>
            <a:off x="8357950" y="4555713"/>
            <a:ext cx="2132700" cy="888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Source Sans Pro"/>
                <a:ea typeface="Source Sans Pro"/>
                <a:cs typeface="Source Sans Pro"/>
                <a:sym typeface="Source Sans Pro"/>
              </a:rPr>
              <a:t>No worries, I can book your trip. When do you want to fly?</a:t>
            </a:r>
            <a:endParaRPr sz="1700">
              <a:latin typeface="Source Sans Pro"/>
              <a:ea typeface="Source Sans Pro"/>
              <a:cs typeface="Source Sans Pro"/>
              <a:sym typeface="Source Sans Pro"/>
            </a:endParaRPr>
          </a:p>
        </p:txBody>
      </p:sp>
      <p:pic>
        <p:nvPicPr>
          <p:cNvPr id="119" name="Google Shape;119;g7b064de3d2_0_25"/>
          <p:cNvPicPr preferRelativeResize="0"/>
          <p:nvPr/>
        </p:nvPicPr>
        <p:blipFill>
          <a:blip r:embed="rId4">
            <a:alphaModFix/>
          </a:blip>
          <a:stretch>
            <a:fillRect/>
          </a:stretch>
        </p:blipFill>
        <p:spPr>
          <a:xfrm>
            <a:off x="10657273" y="4778325"/>
            <a:ext cx="443400" cy="443400"/>
          </a:xfrm>
          <a:prstGeom prst="rect">
            <a:avLst/>
          </a:prstGeom>
          <a:noFill/>
          <a:ln>
            <a:noFill/>
          </a:ln>
        </p:spPr>
      </p:pic>
      <p:pic>
        <p:nvPicPr>
          <p:cNvPr id="120" name="Google Shape;120;g7b064de3d2_0_25"/>
          <p:cNvPicPr preferRelativeResize="0"/>
          <p:nvPr/>
        </p:nvPicPr>
        <p:blipFill>
          <a:blip r:embed="rId5">
            <a:alphaModFix/>
          </a:blip>
          <a:stretch>
            <a:fillRect/>
          </a:stretch>
        </p:blipFill>
        <p:spPr>
          <a:xfrm>
            <a:off x="7211625" y="3869725"/>
            <a:ext cx="443400" cy="443400"/>
          </a:xfrm>
          <a:prstGeom prst="rect">
            <a:avLst/>
          </a:prstGeom>
          <a:noFill/>
          <a:ln>
            <a:noFill/>
          </a:ln>
        </p:spPr>
      </p:pic>
      <p:sp>
        <p:nvSpPr>
          <p:cNvPr id="121" name="Google Shape;121;g7b064de3d2_0_25"/>
          <p:cNvSpPr txBox="1">
            <a:spLocks noGrp="1"/>
          </p:cNvSpPr>
          <p:nvPr>
            <p:ph type="ctrTitle" idx="4294967295"/>
          </p:nvPr>
        </p:nvSpPr>
        <p:spPr>
          <a:xfrm>
            <a:off x="2321600" y="3088050"/>
            <a:ext cx="9559200" cy="550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000"/>
              <a:buFont typeface="Arial"/>
              <a:buNone/>
            </a:pPr>
            <a:r>
              <a:rPr lang="en-US" sz="2800">
                <a:solidFill>
                  <a:srgbClr val="000000"/>
                </a:solidFill>
                <a:latin typeface="Source Sans Pro"/>
                <a:ea typeface="Source Sans Pro"/>
                <a:cs typeface="Source Sans Pro"/>
                <a:sym typeface="Source Sans Pro"/>
              </a:rPr>
              <a:t>Coherent responses</a:t>
            </a:r>
            <a:endParaRPr sz="2800">
              <a:solidFill>
                <a:srgbClr val="000000"/>
              </a:solidFill>
              <a:latin typeface="Source Sans Pro"/>
              <a:ea typeface="Source Sans Pro"/>
              <a:cs typeface="Source Sans Pro"/>
              <a:sym typeface="Source Sans Pro"/>
            </a:endParaRPr>
          </a:p>
        </p:txBody>
      </p:sp>
      <p:pic>
        <p:nvPicPr>
          <p:cNvPr id="122" name="Google Shape;122;g7b064de3d2_0_25" descr="Green Tick Checkmark Vector Icon For Checkbox Marker Symbol Stock  Illustration - Download Image Now - iStock"/>
          <p:cNvPicPr preferRelativeResize="0"/>
          <p:nvPr/>
        </p:nvPicPr>
        <p:blipFill rotWithShape="1">
          <a:blip r:embed="rId6">
            <a:alphaModFix/>
          </a:blip>
          <a:srcRect l="27984" t="25000" r="27454" b="25436"/>
          <a:stretch/>
        </p:blipFill>
        <p:spPr>
          <a:xfrm>
            <a:off x="1937675" y="3164257"/>
            <a:ext cx="291661" cy="324388"/>
          </a:xfrm>
          <a:prstGeom prst="rect">
            <a:avLst/>
          </a:prstGeom>
          <a:noFill/>
          <a:ln>
            <a:noFill/>
          </a:ln>
        </p:spPr>
      </p:pic>
      <p:sp>
        <p:nvSpPr>
          <p:cNvPr id="123" name="Google Shape;123;g7b064de3d2_0_25"/>
          <p:cNvSpPr txBox="1">
            <a:spLocks noGrp="1"/>
          </p:cNvSpPr>
          <p:nvPr>
            <p:ph type="ctrTitle" idx="4294967295"/>
          </p:nvPr>
        </p:nvSpPr>
        <p:spPr>
          <a:xfrm>
            <a:off x="864500" y="2439000"/>
            <a:ext cx="10940100" cy="6489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42857"/>
              <a:buFont typeface="Arial"/>
              <a:buNone/>
            </a:pPr>
            <a:r>
              <a:rPr lang="en-US" sz="2800" dirty="0">
                <a:latin typeface="Source Sans Pro"/>
                <a:ea typeface="Source Sans Pro"/>
                <a:cs typeface="Source Sans Pro"/>
                <a:sym typeface="Source Sans Pro"/>
              </a:rPr>
              <a:t>DialoGPT </a:t>
            </a:r>
            <a:r>
              <a:rPr lang="en-US" sz="2800" dirty="0">
                <a:latin typeface="Source Sans Pro Light"/>
                <a:ea typeface="Source Sans Pro Light"/>
                <a:cs typeface="Source Sans Pro Light"/>
                <a:sym typeface="Source Sans Pro Light"/>
              </a:rPr>
              <a:t>(Zhang 2020)</a:t>
            </a:r>
            <a:r>
              <a:rPr lang="en-US" sz="2800" dirty="0">
                <a:latin typeface="Source Sans Pro"/>
                <a:ea typeface="Source Sans Pro"/>
                <a:cs typeface="Source Sans Pro"/>
                <a:sym typeface="Source Sans Pro"/>
              </a:rPr>
              <a:t>, </a:t>
            </a:r>
            <a:r>
              <a:rPr lang="en-US" sz="2800" dirty="0" err="1">
                <a:latin typeface="Source Sans Pro"/>
                <a:ea typeface="Source Sans Pro"/>
                <a:cs typeface="Source Sans Pro"/>
                <a:sym typeface="Source Sans Pro"/>
              </a:rPr>
              <a:t>BlenderBot</a:t>
            </a:r>
            <a:r>
              <a:rPr lang="en-US" sz="2800" dirty="0">
                <a:latin typeface="Source Sans Pro"/>
                <a:ea typeface="Source Sans Pro"/>
                <a:cs typeface="Source Sans Pro"/>
                <a:sym typeface="Source Sans Pro"/>
              </a:rPr>
              <a:t> </a:t>
            </a:r>
            <a:r>
              <a:rPr lang="en-US" sz="2800" dirty="0">
                <a:latin typeface="Source Sans Pro Light"/>
                <a:ea typeface="Source Sans Pro Light"/>
                <a:cs typeface="Source Sans Pro Light"/>
                <a:sym typeface="Source Sans Pro Light"/>
              </a:rPr>
              <a:t>(Roller 2020)</a:t>
            </a:r>
            <a:r>
              <a:rPr lang="en-US" sz="2800" dirty="0">
                <a:latin typeface="Source Sans Pro"/>
                <a:ea typeface="Source Sans Pro"/>
                <a:cs typeface="Source Sans Pro"/>
                <a:sym typeface="Source Sans Pro"/>
              </a:rPr>
              <a:t>, </a:t>
            </a:r>
            <a:r>
              <a:rPr lang="en-US" sz="2800" dirty="0" err="1">
                <a:latin typeface="Source Sans Pro"/>
                <a:ea typeface="Source Sans Pro"/>
                <a:cs typeface="Source Sans Pro"/>
                <a:sym typeface="Source Sans Pro"/>
              </a:rPr>
              <a:t>TransferTransfo</a:t>
            </a:r>
            <a:r>
              <a:rPr lang="en-US" sz="2800" dirty="0">
                <a:latin typeface="Source Sans Pro"/>
                <a:ea typeface="Source Sans Pro"/>
                <a:cs typeface="Source Sans Pro"/>
                <a:sym typeface="Source Sans Pro"/>
              </a:rPr>
              <a:t> </a:t>
            </a:r>
            <a:r>
              <a:rPr lang="en-US" sz="2800" dirty="0">
                <a:latin typeface="Source Sans Pro Light"/>
                <a:ea typeface="Source Sans Pro Light"/>
                <a:cs typeface="Source Sans Pro Light"/>
                <a:sym typeface="Source Sans Pro Light"/>
              </a:rPr>
              <a:t>(Wolf 2019) </a:t>
            </a:r>
            <a:endParaRPr sz="2800" dirty="0">
              <a:latin typeface="Source Sans Pro Light"/>
              <a:ea typeface="Source Sans Pro Light"/>
              <a:cs typeface="Source Sans Pro Light"/>
              <a:sym typeface="Source Sans Pro Light"/>
            </a:endParaRPr>
          </a:p>
        </p:txBody>
      </p:sp>
      <p:sp>
        <p:nvSpPr>
          <p:cNvPr id="124" name="Google Shape;124;g7b064de3d2_0_25"/>
          <p:cNvSpPr txBox="1">
            <a:spLocks noGrp="1"/>
          </p:cNvSpPr>
          <p:nvPr>
            <p:ph type="ctrTitle" idx="4294967295"/>
          </p:nvPr>
        </p:nvSpPr>
        <p:spPr>
          <a:xfrm>
            <a:off x="2321600" y="3671288"/>
            <a:ext cx="6551700" cy="44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000"/>
              <a:buFont typeface="Arial"/>
              <a:buNone/>
            </a:pPr>
            <a:r>
              <a:rPr lang="en-US" sz="2800">
                <a:solidFill>
                  <a:srgbClr val="000000"/>
                </a:solidFill>
                <a:latin typeface="Source Sans Pro"/>
                <a:ea typeface="Source Sans Pro"/>
                <a:cs typeface="Source Sans Pro"/>
                <a:sym typeface="Source Sans Pro"/>
              </a:rPr>
              <a:t>Follow system-level goals</a:t>
            </a:r>
            <a:endParaRPr sz="2800">
              <a:solidFill>
                <a:srgbClr val="000000"/>
              </a:solidFill>
              <a:latin typeface="Source Sans Pro"/>
              <a:ea typeface="Source Sans Pro"/>
              <a:cs typeface="Source Sans Pro"/>
              <a:sym typeface="Source Sans Pro"/>
            </a:endParaRPr>
          </a:p>
        </p:txBody>
      </p:sp>
      <p:pic>
        <p:nvPicPr>
          <p:cNvPr id="125" name="Google Shape;125;g7b064de3d2_0_25"/>
          <p:cNvPicPr preferRelativeResize="0"/>
          <p:nvPr/>
        </p:nvPicPr>
        <p:blipFill>
          <a:blip r:embed="rId3">
            <a:alphaModFix/>
          </a:blip>
          <a:stretch>
            <a:fillRect/>
          </a:stretch>
        </p:blipFill>
        <p:spPr>
          <a:xfrm>
            <a:off x="1937675" y="3781388"/>
            <a:ext cx="291651" cy="3333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12"/>
          <p:cNvSpPr txBox="1">
            <a:spLocks noGrp="1"/>
          </p:cNvSpPr>
          <p:nvPr>
            <p:ph type="body" idx="1"/>
          </p:nvPr>
        </p:nvSpPr>
        <p:spPr>
          <a:xfrm>
            <a:off x="838200" y="744967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Two settings:</a:t>
            </a:r>
            <a:endParaRPr/>
          </a:p>
          <a:p>
            <a:pPr marL="514350" lvl="0" indent="-514350" algn="l" rtl="0">
              <a:lnSpc>
                <a:spcPct val="90000"/>
              </a:lnSpc>
              <a:spcBef>
                <a:spcPts val="1000"/>
              </a:spcBef>
              <a:spcAft>
                <a:spcPts val="0"/>
              </a:spcAft>
              <a:buClr>
                <a:schemeClr val="dk1"/>
              </a:buClr>
              <a:buSzPts val="2400"/>
              <a:buAutoNum type="arabicPeriod"/>
            </a:pPr>
            <a:r>
              <a:rPr lang="en-US" sz="2400"/>
              <a:t>Dailydialog</a:t>
            </a:r>
            <a:r>
              <a:rPr lang="en-US" sz="2400" baseline="30000"/>
              <a:t>1</a:t>
            </a:r>
            <a:r>
              <a:rPr lang="en-US" sz="2400"/>
              <a:t>: Open-domain dialogue</a:t>
            </a:r>
            <a:endParaRPr/>
          </a:p>
          <a:p>
            <a:pPr marL="457200" lvl="1" indent="0" algn="l" rtl="0">
              <a:lnSpc>
                <a:spcPct val="90000"/>
              </a:lnSpc>
              <a:spcBef>
                <a:spcPts val="500"/>
              </a:spcBef>
              <a:spcAft>
                <a:spcPts val="0"/>
              </a:spcAft>
              <a:buClr>
                <a:srgbClr val="000000"/>
              </a:buClr>
              <a:buSzPts val="1800"/>
              <a:buNone/>
            </a:pPr>
            <a:r>
              <a:rPr lang="en-US" sz="1800" b="0" i="0">
                <a:solidFill>
                  <a:srgbClr val="000000"/>
                </a:solidFill>
                <a:latin typeface="Arial"/>
                <a:ea typeface="Arial"/>
                <a:cs typeface="Arial"/>
                <a:sym typeface="Arial"/>
              </a:rPr>
              <a:t>13,118 daily conversations covering topics such as culture, education, tourism and health. The validation and test sets have 1000 conversations each.</a:t>
            </a:r>
            <a:r>
              <a:rPr lang="en-US"/>
              <a:t> </a:t>
            </a:r>
            <a:br>
              <a:rPr lang="en-US"/>
            </a:br>
            <a:endParaRPr/>
          </a:p>
          <a:p>
            <a:pPr marL="514350" lvl="0" indent="-514350" algn="l" rtl="0">
              <a:lnSpc>
                <a:spcPct val="90000"/>
              </a:lnSpc>
              <a:spcBef>
                <a:spcPts val="1000"/>
              </a:spcBef>
              <a:spcAft>
                <a:spcPts val="0"/>
              </a:spcAft>
              <a:buClr>
                <a:schemeClr val="dk1"/>
              </a:buClr>
              <a:buSzPts val="2400"/>
              <a:buAutoNum type="arabicPeriod"/>
            </a:pPr>
            <a:r>
              <a:rPr lang="en-US" sz="2400"/>
              <a:t>Anti-scam</a:t>
            </a:r>
            <a:r>
              <a:rPr lang="en-US" sz="2400" baseline="30000"/>
              <a:t>2</a:t>
            </a:r>
            <a:r>
              <a:rPr lang="en-US" sz="2400"/>
              <a:t>: fraudulent e-mail corpus</a:t>
            </a:r>
            <a:endParaRPr/>
          </a:p>
          <a:p>
            <a:pPr marL="457200" lvl="1" indent="0" algn="l" rtl="0">
              <a:lnSpc>
                <a:spcPct val="90000"/>
              </a:lnSpc>
              <a:spcBef>
                <a:spcPts val="500"/>
              </a:spcBef>
              <a:spcAft>
                <a:spcPts val="0"/>
              </a:spcAft>
              <a:buClr>
                <a:srgbClr val="000000"/>
              </a:buClr>
              <a:buSzPts val="1800"/>
              <a:buNone/>
            </a:pPr>
            <a:r>
              <a:rPr lang="en-US" sz="1800">
                <a:solidFill>
                  <a:srgbClr val="000000"/>
                </a:solidFill>
                <a:latin typeface="Arial"/>
                <a:ea typeface="Arial"/>
                <a:cs typeface="Arial"/>
                <a:sym typeface="Arial"/>
              </a:rPr>
              <a:t>Used for Zero-shot generation experiments. Consists of 2500 emails. The intent of the fraudulent email sender (a scammer) is to convince the recipient to give the sender a large amount of money or some other information. We use the content from the  first and last 3 sentences of the email. No ground truth response available</a:t>
            </a:r>
            <a:br>
              <a:rPr lang="en-US" sz="1800">
                <a:solidFill>
                  <a:srgbClr val="000000"/>
                </a:solidFill>
                <a:latin typeface="Arial"/>
                <a:ea typeface="Arial"/>
                <a:cs typeface="Arial"/>
                <a:sym typeface="Arial"/>
              </a:rPr>
            </a:br>
            <a:endParaRPr sz="1800">
              <a:solidFill>
                <a:srgbClr val="000000"/>
              </a:solidFill>
              <a:latin typeface="Arial"/>
              <a:ea typeface="Arial"/>
              <a:cs typeface="Arial"/>
              <a:sym typeface="Arial"/>
            </a:endParaRPr>
          </a:p>
        </p:txBody>
      </p:sp>
      <p:sp>
        <p:nvSpPr>
          <p:cNvPr id="646" name="Google Shape;64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647" name="Google Shape;647;p12"/>
          <p:cNvSpPr txBox="1"/>
          <p:nvPr/>
        </p:nvSpPr>
        <p:spPr>
          <a:xfrm>
            <a:off x="838200" y="6120150"/>
            <a:ext cx="101148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0" baseline="30000">
                <a:solidFill>
                  <a:srgbClr val="000000"/>
                </a:solidFill>
                <a:latin typeface="Source Sans Pro Light"/>
                <a:ea typeface="Source Sans Pro Light"/>
                <a:cs typeface="Source Sans Pro Light"/>
                <a:sym typeface="Source Sans Pro Light"/>
              </a:rPr>
              <a:t>1</a:t>
            </a:r>
            <a:r>
              <a:rPr lang="en-US" sz="1000">
                <a:solidFill>
                  <a:schemeClr val="dk1"/>
                </a:solidFill>
                <a:latin typeface="Source Sans Pro Light"/>
                <a:ea typeface="Source Sans Pro Light"/>
                <a:cs typeface="Source Sans Pro Light"/>
                <a:sym typeface="Source Sans Pro Light"/>
              </a:rPr>
              <a:t> Yanran Li, Hui Su, Xiaoyu Shen, Wenjie Li, Ziqiang Cao, and Shuzi Niu. 2017. DailyDialog: A manually labelled multi-turn dialogue dataset. EMNLP 2017</a:t>
            </a:r>
            <a:endParaRPr sz="1000">
              <a:latin typeface="Source Sans Pro Light"/>
              <a:ea typeface="Source Sans Pro Light"/>
              <a:cs typeface="Source Sans Pro Light"/>
              <a:sym typeface="Source Sans Pro Light"/>
            </a:endParaRPr>
          </a:p>
          <a:p>
            <a:pPr marL="0" marR="0" lvl="0" indent="0" algn="l" rtl="0">
              <a:spcBef>
                <a:spcPts val="0"/>
              </a:spcBef>
              <a:spcAft>
                <a:spcPts val="0"/>
              </a:spcAft>
              <a:buNone/>
            </a:pPr>
            <a:r>
              <a:rPr lang="en-US" sz="1000" baseline="30000">
                <a:solidFill>
                  <a:schemeClr val="dk1"/>
                </a:solidFill>
                <a:latin typeface="Source Sans Pro Light"/>
                <a:ea typeface="Source Sans Pro Light"/>
                <a:cs typeface="Source Sans Pro Light"/>
                <a:sym typeface="Source Sans Pro Light"/>
              </a:rPr>
              <a:t>2</a:t>
            </a:r>
            <a:r>
              <a:rPr lang="en-US" sz="1000">
                <a:solidFill>
                  <a:schemeClr val="dk1"/>
                </a:solidFill>
                <a:latin typeface="Source Sans Pro Light"/>
                <a:ea typeface="Source Sans Pro Light"/>
                <a:cs typeface="Source Sans Pro Light"/>
                <a:sym typeface="Source Sans Pro Light"/>
              </a:rPr>
              <a:t> https://www.kaggle.com/rtatman/fraudulent-email-corpus</a:t>
            </a:r>
            <a:endParaRPr sz="1000">
              <a:solidFill>
                <a:schemeClr val="dk1"/>
              </a:solidFill>
              <a:latin typeface="Source Sans Pro Light"/>
              <a:ea typeface="Source Sans Pro Light"/>
              <a:cs typeface="Source Sans Pro Light"/>
              <a:sym typeface="Source Sans Pro Light"/>
            </a:endParaRPr>
          </a:p>
        </p:txBody>
      </p:sp>
      <p:sp>
        <p:nvSpPr>
          <p:cNvPr id="648" name="Google Shape;648;p12"/>
          <p:cNvSpPr txBox="1">
            <a:spLocks noGrp="1"/>
          </p:cNvSpPr>
          <p:nvPr>
            <p:ph type="title"/>
          </p:nvPr>
        </p:nvSpPr>
        <p:spPr>
          <a:xfrm>
            <a:off x="838200" y="3730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Evaluations</a:t>
            </a:r>
            <a:endParaRPr i="1">
              <a:latin typeface="Source Sans Pro SemiBold"/>
              <a:ea typeface="Source Sans Pro SemiBold"/>
              <a:cs typeface="Source Sans Pro SemiBold"/>
              <a:sym typeface="Source Sans Pro SemiBold"/>
            </a:endParaRPr>
          </a:p>
        </p:txBody>
      </p:sp>
      <p:sp>
        <p:nvSpPr>
          <p:cNvPr id="649" name="Google Shape;649;p12"/>
          <p:cNvSpPr txBox="1">
            <a:spLocks noGrp="1"/>
          </p:cNvSpPr>
          <p:nvPr>
            <p:ph type="ctrTitle" idx="4294967295"/>
          </p:nvPr>
        </p:nvSpPr>
        <p:spPr>
          <a:xfrm>
            <a:off x="1949275" y="2554025"/>
            <a:ext cx="8576100" cy="1899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3200">
                <a:solidFill>
                  <a:srgbClr val="000000"/>
                </a:solidFill>
                <a:latin typeface="Source Sans Pro"/>
                <a:ea typeface="Source Sans Pro"/>
                <a:cs typeface="Source Sans Pro"/>
                <a:sym typeface="Source Sans Pro"/>
              </a:rPr>
              <a:t>(1) Open-Domain Setting</a:t>
            </a:r>
            <a:r>
              <a:rPr lang="en-US" sz="3200">
                <a:solidFill>
                  <a:srgbClr val="000000"/>
                </a:solidFill>
                <a:latin typeface="Source Sans Pro Light"/>
                <a:ea typeface="Source Sans Pro Light"/>
                <a:cs typeface="Source Sans Pro Light"/>
                <a:sym typeface="Source Sans Pro Light"/>
              </a:rPr>
              <a:t>  </a:t>
            </a:r>
            <a:r>
              <a:rPr lang="en-US" sz="3200">
                <a:latin typeface="Source Sans Pro Light"/>
                <a:ea typeface="Source Sans Pro Light"/>
                <a:cs typeface="Source Sans Pro Light"/>
                <a:sym typeface="Source Sans Pro Light"/>
              </a:rPr>
              <a:t>DailyDialog</a:t>
            </a:r>
            <a:r>
              <a:rPr lang="en-US" sz="3200" baseline="30000">
                <a:latin typeface="Source Sans Pro Light"/>
                <a:ea typeface="Source Sans Pro Light"/>
                <a:cs typeface="Source Sans Pro Light"/>
                <a:sym typeface="Source Sans Pro Light"/>
              </a:rPr>
              <a:t>1 </a:t>
            </a:r>
            <a:endParaRPr sz="3200">
              <a:solidFill>
                <a:srgbClr val="000000"/>
              </a:solidFill>
              <a:latin typeface="Source Sans Pro Light"/>
              <a:ea typeface="Source Sans Pro Light"/>
              <a:cs typeface="Source Sans Pro Light"/>
              <a:sym typeface="Source Sans Pro Light"/>
            </a:endParaRPr>
          </a:p>
          <a:p>
            <a:pPr marL="0" lvl="0" indent="0" algn="l" rtl="0">
              <a:lnSpc>
                <a:spcPct val="90000"/>
              </a:lnSpc>
              <a:spcBef>
                <a:spcPts val="0"/>
              </a:spcBef>
              <a:spcAft>
                <a:spcPts val="0"/>
              </a:spcAft>
              <a:buNone/>
            </a:pPr>
            <a:endParaRPr sz="3200">
              <a:solidFill>
                <a:srgbClr val="000000"/>
              </a:solidFill>
              <a:latin typeface="Source Sans Pro"/>
              <a:ea typeface="Source Sans Pro"/>
              <a:cs typeface="Source Sans Pro"/>
              <a:sym typeface="Source Sans Pro"/>
            </a:endParaRPr>
          </a:p>
          <a:p>
            <a:pPr marL="0" lvl="0" indent="0" algn="l" rtl="0">
              <a:lnSpc>
                <a:spcPct val="90000"/>
              </a:lnSpc>
              <a:spcBef>
                <a:spcPts val="0"/>
              </a:spcBef>
              <a:spcAft>
                <a:spcPts val="0"/>
              </a:spcAft>
              <a:buNone/>
            </a:pPr>
            <a:r>
              <a:rPr lang="en-US" sz="3200">
                <a:solidFill>
                  <a:srgbClr val="000000"/>
                </a:solidFill>
                <a:latin typeface="Source Sans Pro"/>
                <a:ea typeface="Source Sans Pro"/>
                <a:cs typeface="Source Sans Pro"/>
                <a:sym typeface="Source Sans Pro"/>
              </a:rPr>
              <a:t>(2) Topic-Specific Setting  </a:t>
            </a:r>
            <a:r>
              <a:rPr lang="en-US" sz="3200">
                <a:solidFill>
                  <a:srgbClr val="000000"/>
                </a:solidFill>
                <a:latin typeface="Source Sans Pro Light"/>
                <a:ea typeface="Source Sans Pro Light"/>
                <a:cs typeface="Source Sans Pro Light"/>
                <a:sym typeface="Source Sans Pro Light"/>
              </a:rPr>
              <a:t>Scam Email Defense</a:t>
            </a:r>
            <a:r>
              <a:rPr lang="en-US" sz="3200" baseline="30000">
                <a:solidFill>
                  <a:srgbClr val="000000"/>
                </a:solidFill>
                <a:latin typeface="Source Sans Pro Light"/>
                <a:ea typeface="Source Sans Pro Light"/>
                <a:cs typeface="Source Sans Pro Light"/>
                <a:sym typeface="Source Sans Pro Light"/>
              </a:rPr>
              <a:t>2</a:t>
            </a:r>
            <a:endParaRPr sz="3200" baseline="30000">
              <a:solidFill>
                <a:srgbClr val="000000"/>
              </a:solidFill>
              <a:latin typeface="Source Sans Pro Light"/>
              <a:ea typeface="Source Sans Pro Light"/>
              <a:cs typeface="Source Sans Pro Light"/>
              <a:sym typeface="Source Sans Pro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5" name="Google Shape;655;p13"/>
          <p:cNvSpPr txBox="1"/>
          <p:nvPr/>
        </p:nvSpPr>
        <p:spPr>
          <a:xfrm>
            <a:off x="838201" y="6102950"/>
            <a:ext cx="108114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aseline="30000" dirty="0">
                <a:solidFill>
                  <a:srgbClr val="222222"/>
                </a:solidFill>
                <a:latin typeface="Source Sans Pro Light"/>
                <a:ea typeface="Source Sans Pro Light"/>
                <a:cs typeface="Source Sans Pro Light"/>
                <a:sym typeface="Source Sans Pro Light"/>
              </a:rPr>
              <a:t>1</a:t>
            </a:r>
            <a:r>
              <a:rPr lang="en-US" sz="1000" dirty="0">
                <a:solidFill>
                  <a:srgbClr val="222222"/>
                </a:solidFill>
                <a:latin typeface="Source Sans Pro Light"/>
                <a:ea typeface="Source Sans Pro Light"/>
                <a:cs typeface="Source Sans Pro Light"/>
                <a:sym typeface="Source Sans Pro Light"/>
              </a:rPr>
              <a:t> Samuel </a:t>
            </a:r>
            <a:r>
              <a:rPr lang="en-US" sz="1000" dirty="0" err="1">
                <a:solidFill>
                  <a:srgbClr val="222222"/>
                </a:solidFill>
                <a:latin typeface="Source Sans Pro Light"/>
                <a:ea typeface="Source Sans Pro Light"/>
                <a:cs typeface="Source Sans Pro Light"/>
                <a:sym typeface="Source Sans Pro Light"/>
              </a:rPr>
              <a:t>Humeau</a:t>
            </a:r>
            <a:r>
              <a:rPr lang="en-US" sz="1000" dirty="0">
                <a:solidFill>
                  <a:srgbClr val="222222"/>
                </a:solidFill>
                <a:latin typeface="Source Sans Pro Light"/>
                <a:ea typeface="Source Sans Pro Light"/>
                <a:cs typeface="Source Sans Pro Light"/>
                <a:sym typeface="Source Sans Pro Light"/>
              </a:rPr>
              <a:t>, Kurt Shuster, Marie-Anne </a:t>
            </a:r>
            <a:r>
              <a:rPr lang="en-US" sz="1000" dirty="0" err="1">
                <a:solidFill>
                  <a:srgbClr val="222222"/>
                </a:solidFill>
                <a:latin typeface="Source Sans Pro Light"/>
                <a:ea typeface="Source Sans Pro Light"/>
                <a:cs typeface="Source Sans Pro Light"/>
                <a:sym typeface="Source Sans Pro Light"/>
              </a:rPr>
              <a:t>Lachaux</a:t>
            </a:r>
            <a:r>
              <a:rPr lang="en-US" sz="1000" dirty="0">
                <a:solidFill>
                  <a:srgbClr val="222222"/>
                </a:solidFill>
                <a:latin typeface="Source Sans Pro Light"/>
                <a:ea typeface="Source Sans Pro Light"/>
                <a:cs typeface="Source Sans Pro Light"/>
                <a:sym typeface="Source Sans Pro Light"/>
              </a:rPr>
              <a:t>, and Jason Weston. Poly-encoders: architectures and pre-training strategies for fast and accurate multi-sentence scoring. ICLR 2020</a:t>
            </a:r>
            <a:endParaRPr sz="1000" dirty="0">
              <a:latin typeface="Source Sans Pro Light"/>
              <a:ea typeface="Source Sans Pro Light"/>
              <a:cs typeface="Source Sans Pro Light"/>
              <a:sym typeface="Source Sans Pro Light"/>
            </a:endParaRPr>
          </a:p>
          <a:p>
            <a:pPr marL="0" marR="0" lvl="0" indent="0" algn="l" rtl="0">
              <a:spcBef>
                <a:spcPts val="0"/>
              </a:spcBef>
              <a:spcAft>
                <a:spcPts val="0"/>
              </a:spcAft>
              <a:buNone/>
            </a:pPr>
            <a:r>
              <a:rPr lang="en-US" sz="1000" baseline="30000" dirty="0">
                <a:solidFill>
                  <a:srgbClr val="222222"/>
                </a:solidFill>
                <a:latin typeface="Source Sans Pro Light"/>
                <a:ea typeface="Source Sans Pro Light"/>
                <a:cs typeface="Source Sans Pro Light"/>
                <a:sym typeface="Source Sans Pro Light"/>
              </a:rPr>
              <a:t>2</a:t>
            </a:r>
            <a:r>
              <a:rPr lang="en-US" sz="1000" dirty="0">
                <a:solidFill>
                  <a:srgbClr val="222222"/>
                </a:solidFill>
                <a:latin typeface="Source Sans Pro Light"/>
                <a:ea typeface="Source Sans Pro Light"/>
                <a:cs typeface="Source Sans Pro Light"/>
                <a:sym typeface="Source Sans Pro Light"/>
              </a:rPr>
              <a:t> Wolf, Thomas, et al. "</a:t>
            </a:r>
            <a:r>
              <a:rPr lang="en-US" sz="1000" dirty="0" err="1">
                <a:solidFill>
                  <a:srgbClr val="222222"/>
                </a:solidFill>
                <a:latin typeface="Source Sans Pro Light"/>
                <a:ea typeface="Source Sans Pro Light"/>
                <a:cs typeface="Source Sans Pro Light"/>
                <a:sym typeface="Source Sans Pro Light"/>
              </a:rPr>
              <a:t>Transfertransfo</a:t>
            </a:r>
            <a:r>
              <a:rPr lang="en-US" sz="1000" i="0" dirty="0">
                <a:solidFill>
                  <a:srgbClr val="222222"/>
                </a:solidFill>
                <a:latin typeface="Source Sans Pro Light"/>
                <a:ea typeface="Source Sans Pro Light"/>
                <a:cs typeface="Source Sans Pro Light"/>
                <a:sym typeface="Source Sans Pro Light"/>
              </a:rPr>
              <a:t>: A transfer learning approach for neural network based conversational agents." </a:t>
            </a:r>
            <a:r>
              <a:rPr lang="en-US" sz="1000" i="1" dirty="0" err="1">
                <a:solidFill>
                  <a:srgbClr val="222222"/>
                </a:solidFill>
                <a:latin typeface="Source Sans Pro Light"/>
                <a:ea typeface="Source Sans Pro Light"/>
                <a:cs typeface="Source Sans Pro Light"/>
                <a:sym typeface="Source Sans Pro Light"/>
              </a:rPr>
              <a:t>arXiv</a:t>
            </a:r>
            <a:r>
              <a:rPr lang="en-US" sz="1000" i="1" dirty="0">
                <a:solidFill>
                  <a:srgbClr val="222222"/>
                </a:solidFill>
                <a:latin typeface="Source Sans Pro Light"/>
                <a:ea typeface="Source Sans Pro Light"/>
                <a:cs typeface="Source Sans Pro Light"/>
                <a:sym typeface="Source Sans Pro Light"/>
              </a:rPr>
              <a:t> preprint arXiv:1901.08149</a:t>
            </a:r>
            <a:r>
              <a:rPr lang="en-US" sz="1000" i="0" dirty="0">
                <a:solidFill>
                  <a:srgbClr val="222222"/>
                </a:solidFill>
                <a:latin typeface="Source Sans Pro Light"/>
                <a:ea typeface="Source Sans Pro Light"/>
                <a:cs typeface="Source Sans Pro Light"/>
                <a:sym typeface="Source Sans Pro Light"/>
              </a:rPr>
              <a:t> (2019).</a:t>
            </a:r>
            <a:r>
              <a:rPr lang="en-US" sz="1000" dirty="0">
                <a:solidFill>
                  <a:srgbClr val="222222"/>
                </a:solidFill>
                <a:latin typeface="Source Sans Pro Light"/>
                <a:ea typeface="Source Sans Pro Light"/>
                <a:cs typeface="Source Sans Pro Light"/>
                <a:sym typeface="Source Sans Pro Light"/>
              </a:rPr>
              <a:t> We substituted in GPT-2 for the baseline.</a:t>
            </a:r>
            <a:endParaRPr sz="1000" dirty="0">
              <a:latin typeface="Source Sans Pro Light"/>
              <a:ea typeface="Source Sans Pro Light"/>
              <a:cs typeface="Source Sans Pro Light"/>
              <a:sym typeface="Source Sans Pro Light"/>
            </a:endParaRPr>
          </a:p>
          <a:p>
            <a:pPr marL="0" marR="0" lvl="0" indent="0" algn="l" rtl="0">
              <a:spcBef>
                <a:spcPts val="0"/>
              </a:spcBef>
              <a:spcAft>
                <a:spcPts val="0"/>
              </a:spcAft>
              <a:buNone/>
            </a:pPr>
            <a:r>
              <a:rPr lang="en-US" sz="1000" baseline="30000" dirty="0">
                <a:solidFill>
                  <a:srgbClr val="222222"/>
                </a:solidFill>
                <a:latin typeface="Source Sans Pro Light"/>
                <a:ea typeface="Source Sans Pro Light"/>
                <a:cs typeface="Source Sans Pro Light"/>
                <a:sym typeface="Source Sans Pro Light"/>
              </a:rPr>
              <a:t>3</a:t>
            </a:r>
            <a:r>
              <a:rPr lang="en-US" sz="1000" dirty="0">
                <a:solidFill>
                  <a:srgbClr val="222222"/>
                </a:solidFill>
                <a:latin typeface="Source Sans Pro Light"/>
                <a:ea typeface="Source Sans Pro Light"/>
                <a:cs typeface="Source Sans Pro Light"/>
                <a:sym typeface="Source Sans Pro Light"/>
              </a:rPr>
              <a:t> Deng Cai, Yan Wang, Wei Bi, </a:t>
            </a:r>
            <a:r>
              <a:rPr lang="en-US" sz="1000" dirty="0" err="1">
                <a:solidFill>
                  <a:srgbClr val="222222"/>
                </a:solidFill>
                <a:latin typeface="Source Sans Pro Light"/>
                <a:ea typeface="Source Sans Pro Light"/>
                <a:cs typeface="Source Sans Pro Light"/>
                <a:sym typeface="Source Sans Pro Light"/>
              </a:rPr>
              <a:t>Zhaopeng</a:t>
            </a:r>
            <a:r>
              <a:rPr lang="en-US" sz="1000" dirty="0">
                <a:solidFill>
                  <a:srgbClr val="222222"/>
                </a:solidFill>
                <a:latin typeface="Source Sans Pro Light"/>
                <a:ea typeface="Source Sans Pro Light"/>
                <a:cs typeface="Source Sans Pro Light"/>
                <a:sym typeface="Source Sans Pro Light"/>
              </a:rPr>
              <a:t> Tu, </a:t>
            </a:r>
            <a:r>
              <a:rPr lang="en-US" sz="1000" dirty="0" err="1">
                <a:solidFill>
                  <a:srgbClr val="222222"/>
                </a:solidFill>
                <a:latin typeface="Source Sans Pro Light"/>
                <a:ea typeface="Source Sans Pro Light"/>
                <a:cs typeface="Source Sans Pro Light"/>
                <a:sym typeface="Source Sans Pro Light"/>
              </a:rPr>
              <a:t>Xiaojiang</a:t>
            </a:r>
            <a:r>
              <a:rPr lang="en-US" sz="1000" dirty="0">
                <a:solidFill>
                  <a:srgbClr val="222222"/>
                </a:solidFill>
                <a:latin typeface="Source Sans Pro Light"/>
                <a:ea typeface="Source Sans Pro Light"/>
                <a:cs typeface="Source Sans Pro Light"/>
                <a:sym typeface="Source Sans Pro Light"/>
              </a:rPr>
              <a:t> Liu, and </a:t>
            </a:r>
            <a:r>
              <a:rPr lang="en-US" sz="1000" dirty="0" err="1">
                <a:solidFill>
                  <a:srgbClr val="222222"/>
                </a:solidFill>
                <a:latin typeface="Source Sans Pro Light"/>
                <a:ea typeface="Source Sans Pro Light"/>
                <a:cs typeface="Source Sans Pro Light"/>
                <a:sym typeface="Source Sans Pro Light"/>
              </a:rPr>
              <a:t>Shuming</a:t>
            </a:r>
            <a:r>
              <a:rPr lang="en-US" sz="1000" dirty="0">
                <a:solidFill>
                  <a:srgbClr val="222222"/>
                </a:solidFill>
                <a:latin typeface="Source Sans Pro Light"/>
                <a:ea typeface="Source Sans Pro Light"/>
                <a:cs typeface="Source Sans Pro Light"/>
                <a:sym typeface="Source Sans Pro Light"/>
              </a:rPr>
              <a:t> Shi. 2019b. </a:t>
            </a:r>
            <a:r>
              <a:rPr lang="en-US" sz="1000" dirty="0" err="1">
                <a:solidFill>
                  <a:srgbClr val="222222"/>
                </a:solidFill>
                <a:latin typeface="Source Sans Pro Light"/>
                <a:ea typeface="Source Sans Pro Light"/>
                <a:cs typeface="Source Sans Pro Light"/>
                <a:sym typeface="Source Sans Pro Light"/>
              </a:rPr>
              <a:t>Retrievalguided</a:t>
            </a:r>
            <a:r>
              <a:rPr lang="en-US" sz="1000" dirty="0">
                <a:solidFill>
                  <a:srgbClr val="222222"/>
                </a:solidFill>
                <a:latin typeface="Source Sans Pro Light"/>
                <a:ea typeface="Source Sans Pro Light"/>
                <a:cs typeface="Source Sans Pro Light"/>
                <a:sym typeface="Source Sans Pro Light"/>
              </a:rPr>
              <a:t> dialogue response generation via a </a:t>
            </a:r>
            <a:r>
              <a:rPr lang="en-US" sz="1000" dirty="0" err="1">
                <a:solidFill>
                  <a:srgbClr val="222222"/>
                </a:solidFill>
                <a:latin typeface="Source Sans Pro Light"/>
                <a:ea typeface="Source Sans Pro Light"/>
                <a:cs typeface="Source Sans Pro Light"/>
                <a:sym typeface="Source Sans Pro Light"/>
              </a:rPr>
              <a:t>matchingto</a:t>
            </a:r>
            <a:r>
              <a:rPr lang="en-US" sz="1000" dirty="0">
                <a:solidFill>
                  <a:srgbClr val="222222"/>
                </a:solidFill>
                <a:latin typeface="Source Sans Pro Light"/>
                <a:ea typeface="Source Sans Pro Light"/>
                <a:cs typeface="Source Sans Pro Light"/>
                <a:sym typeface="Source Sans Pro Light"/>
              </a:rPr>
              <a:t>-generation framework.</a:t>
            </a:r>
            <a:endParaRPr lang="en-US" sz="1100" dirty="0">
              <a:solidFill>
                <a:schemeClr val="dk1"/>
              </a:solidFill>
            </a:endParaRPr>
          </a:p>
          <a:p>
            <a:pPr marL="0" marR="0" lvl="0" indent="0" algn="l" rtl="0">
              <a:spcBef>
                <a:spcPts val="0"/>
              </a:spcBef>
              <a:spcAft>
                <a:spcPts val="0"/>
              </a:spcAft>
              <a:buNone/>
            </a:pPr>
            <a:endParaRPr sz="1000" dirty="0">
              <a:solidFill>
                <a:schemeClr val="dk1"/>
              </a:solidFill>
              <a:latin typeface="Source Sans Pro Light"/>
              <a:ea typeface="Source Sans Pro Light"/>
              <a:cs typeface="Source Sans Pro Light"/>
              <a:sym typeface="Source Sans Pro Light"/>
            </a:endParaRPr>
          </a:p>
        </p:txBody>
      </p:sp>
      <p:sp>
        <p:nvSpPr>
          <p:cNvPr id="656" name="Google Shape;656;p13"/>
          <p:cNvSpPr txBox="1">
            <a:spLocks noGrp="1"/>
          </p:cNvSpPr>
          <p:nvPr>
            <p:ph type="ctrTitle" idx="4294967295"/>
          </p:nvPr>
        </p:nvSpPr>
        <p:spPr>
          <a:xfrm>
            <a:off x="838201" y="1919425"/>
            <a:ext cx="6820500" cy="39726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None/>
            </a:pPr>
            <a:r>
              <a:rPr lang="en-US" sz="2700">
                <a:solidFill>
                  <a:srgbClr val="000000"/>
                </a:solidFill>
                <a:latin typeface="Source Sans Pro SemiBold"/>
                <a:ea typeface="Source Sans Pro SemiBold"/>
                <a:cs typeface="Source Sans Pro SemiBold"/>
                <a:sym typeface="Source Sans Pro SemiBold"/>
              </a:rPr>
              <a:t>Retrieval  </a:t>
            </a:r>
            <a:r>
              <a:rPr lang="en-US" sz="2700">
                <a:latin typeface="Source Sans Pro Light"/>
                <a:ea typeface="Source Sans Pro Light"/>
                <a:cs typeface="Source Sans Pro Light"/>
                <a:sym typeface="Source Sans Pro Light"/>
              </a:rPr>
              <a:t>Retrieval-only baseline</a:t>
            </a:r>
            <a:r>
              <a:rPr lang="en-US" sz="2700" baseline="30000">
                <a:latin typeface="Source Sans Pro Light"/>
                <a:ea typeface="Source Sans Pro Light"/>
                <a:cs typeface="Source Sans Pro Light"/>
                <a:sym typeface="Source Sans Pro Light"/>
              </a:rPr>
              <a:t>1</a:t>
            </a:r>
            <a:br>
              <a:rPr lang="en-US" sz="2700">
                <a:latin typeface="Source Sans Pro"/>
                <a:ea typeface="Source Sans Pro"/>
                <a:cs typeface="Source Sans Pro"/>
                <a:sym typeface="Source Sans Pro"/>
              </a:rPr>
            </a:br>
            <a:r>
              <a:rPr lang="en-US" sz="2700">
                <a:latin typeface="Source Sans Pro SemiBold"/>
                <a:ea typeface="Source Sans Pro SemiBold"/>
                <a:cs typeface="Source Sans Pro SemiBold"/>
                <a:sym typeface="Source Sans Pro SemiBold"/>
              </a:rPr>
              <a:t>GPT-2-Gen </a:t>
            </a:r>
            <a:r>
              <a:rPr lang="en-US" sz="2700">
                <a:latin typeface="Source Sans Pro Light"/>
                <a:ea typeface="Source Sans Pro Light"/>
                <a:cs typeface="Source Sans Pro Light"/>
                <a:sym typeface="Source Sans Pro Light"/>
              </a:rPr>
              <a:t>Generative-only baseline</a:t>
            </a:r>
            <a:r>
              <a:rPr lang="en-US" sz="2700" baseline="30000">
                <a:latin typeface="Source Sans Pro Light"/>
                <a:ea typeface="Source Sans Pro Light"/>
                <a:cs typeface="Source Sans Pro Light"/>
                <a:sym typeface="Source Sans Pro Light"/>
              </a:rPr>
              <a:t>2</a:t>
            </a:r>
            <a:endParaRPr sz="2700">
              <a:latin typeface="Source Sans Pro Light"/>
              <a:ea typeface="Source Sans Pro Light"/>
              <a:cs typeface="Source Sans Pro Light"/>
              <a:sym typeface="Source Sans Pro Light"/>
            </a:endParaRPr>
          </a:p>
          <a:p>
            <a:pPr marL="0" lvl="0" indent="0" algn="l" rtl="0">
              <a:lnSpc>
                <a:spcPct val="90000"/>
              </a:lnSpc>
              <a:spcBef>
                <a:spcPts val="0"/>
              </a:spcBef>
              <a:spcAft>
                <a:spcPts val="0"/>
              </a:spcAft>
              <a:buNone/>
            </a:pPr>
            <a:br>
              <a:rPr lang="en-US" sz="2700">
                <a:latin typeface="Source Sans Pro Light"/>
                <a:ea typeface="Source Sans Pro Light"/>
                <a:cs typeface="Source Sans Pro Light"/>
                <a:sym typeface="Source Sans Pro Light"/>
              </a:rPr>
            </a:br>
            <a:r>
              <a:rPr lang="en-US" sz="2700">
                <a:latin typeface="Source Sans Pro SemiBold"/>
                <a:ea typeface="Source Sans Pro SemiBold"/>
                <a:cs typeface="Source Sans Pro SemiBold"/>
                <a:sym typeface="Source Sans Pro SemiBold"/>
              </a:rPr>
              <a:t>LSTM-Tokens  </a:t>
            </a:r>
            <a:r>
              <a:rPr lang="en-US" sz="2700">
                <a:latin typeface="Source Sans Pro Light"/>
                <a:ea typeface="Source Sans Pro Light"/>
                <a:cs typeface="Source Sans Pro Light"/>
                <a:sym typeface="Source Sans Pro Light"/>
              </a:rPr>
              <a:t>Exemplar tokens with LSTM</a:t>
            </a:r>
            <a:r>
              <a:rPr lang="en-US" sz="2700" baseline="30000">
                <a:latin typeface="Source Sans Pro Light"/>
                <a:ea typeface="Source Sans Pro Light"/>
                <a:cs typeface="Source Sans Pro Light"/>
                <a:sym typeface="Source Sans Pro Light"/>
              </a:rPr>
              <a:t>3</a:t>
            </a:r>
            <a:endParaRPr sz="2700" baseline="30000">
              <a:latin typeface="Source Sans Pro SemiBold"/>
              <a:ea typeface="Source Sans Pro SemiBold"/>
              <a:cs typeface="Source Sans Pro SemiBold"/>
              <a:sym typeface="Source Sans Pro SemiBold"/>
            </a:endParaRPr>
          </a:p>
          <a:p>
            <a:pPr marL="0" lvl="0" indent="0" algn="l" rtl="0">
              <a:lnSpc>
                <a:spcPct val="90000"/>
              </a:lnSpc>
              <a:spcBef>
                <a:spcPts val="0"/>
              </a:spcBef>
              <a:spcAft>
                <a:spcPts val="0"/>
              </a:spcAft>
              <a:buNone/>
            </a:pPr>
            <a:r>
              <a:rPr lang="en-US" sz="2700">
                <a:latin typeface="Source Sans Pro SemiBold"/>
                <a:ea typeface="Source Sans Pro SemiBold"/>
                <a:cs typeface="Source Sans Pro SemiBold"/>
                <a:sym typeface="Source Sans Pro SemiBold"/>
              </a:rPr>
              <a:t>LSTM-Frames  </a:t>
            </a:r>
            <a:r>
              <a:rPr lang="en-US" sz="2700">
                <a:latin typeface="Source Sans Pro Light"/>
                <a:ea typeface="Source Sans Pro Light"/>
                <a:cs typeface="Source Sans Pro Light"/>
                <a:sym typeface="Source Sans Pro Light"/>
              </a:rPr>
              <a:t>Exemplar frames with LSTM</a:t>
            </a:r>
            <a:endParaRPr sz="2700" baseline="30000">
              <a:latin typeface="Source Sans Pro SemiBold"/>
              <a:ea typeface="Source Sans Pro SemiBold"/>
              <a:cs typeface="Source Sans Pro SemiBold"/>
              <a:sym typeface="Source Sans Pro SemiBold"/>
            </a:endParaRPr>
          </a:p>
          <a:p>
            <a:pPr marL="0" lvl="0" indent="0" algn="l" rtl="0">
              <a:lnSpc>
                <a:spcPct val="90000"/>
              </a:lnSpc>
              <a:spcBef>
                <a:spcPts val="0"/>
              </a:spcBef>
              <a:spcAft>
                <a:spcPts val="0"/>
              </a:spcAft>
              <a:buNone/>
            </a:pPr>
            <a:endParaRPr sz="2700">
              <a:latin typeface="Source Sans Pro SemiBold"/>
              <a:ea typeface="Source Sans Pro SemiBold"/>
              <a:cs typeface="Source Sans Pro SemiBold"/>
              <a:sym typeface="Source Sans Pro SemiBold"/>
            </a:endParaRPr>
          </a:p>
          <a:p>
            <a:pPr marL="0" lvl="0" indent="0" algn="l" rtl="0">
              <a:lnSpc>
                <a:spcPct val="90000"/>
              </a:lnSpc>
              <a:spcBef>
                <a:spcPts val="0"/>
              </a:spcBef>
              <a:spcAft>
                <a:spcPts val="0"/>
              </a:spcAft>
              <a:buNone/>
            </a:pPr>
            <a:r>
              <a:rPr lang="en-US" sz="2700">
                <a:latin typeface="Source Sans Pro SemiBold"/>
                <a:ea typeface="Source Sans Pro SemiBold"/>
                <a:cs typeface="Source Sans Pro SemiBold"/>
                <a:sym typeface="Source Sans Pro SemiBold"/>
              </a:rPr>
              <a:t>GPT-2-Tokens  </a:t>
            </a:r>
            <a:r>
              <a:rPr lang="en-US" sz="2700">
                <a:latin typeface="Source Sans Pro Light"/>
                <a:ea typeface="Source Sans Pro Light"/>
                <a:cs typeface="Source Sans Pro Light"/>
                <a:sym typeface="Source Sans Pro Light"/>
              </a:rPr>
              <a:t>Exemplar tokens with GPT-2</a:t>
            </a:r>
            <a:endParaRPr sz="2700" baseline="30000">
              <a:latin typeface="Source Sans Pro SemiBold"/>
              <a:ea typeface="Source Sans Pro SemiBold"/>
              <a:cs typeface="Source Sans Pro SemiBold"/>
              <a:sym typeface="Source Sans Pro SemiBold"/>
            </a:endParaRPr>
          </a:p>
          <a:p>
            <a:pPr marL="0" lvl="0" indent="0" algn="l" rtl="0">
              <a:lnSpc>
                <a:spcPct val="90000"/>
              </a:lnSpc>
              <a:spcBef>
                <a:spcPts val="0"/>
              </a:spcBef>
              <a:spcAft>
                <a:spcPts val="0"/>
              </a:spcAft>
              <a:buNone/>
            </a:pPr>
            <a:r>
              <a:rPr lang="en-US" sz="2700">
                <a:latin typeface="Source Sans Pro SemiBold"/>
                <a:ea typeface="Source Sans Pro SemiBold"/>
                <a:cs typeface="Source Sans Pro SemiBold"/>
                <a:sym typeface="Source Sans Pro SemiBold"/>
              </a:rPr>
              <a:t>GPT-2-Frames (EDGE)  </a:t>
            </a:r>
            <a:r>
              <a:rPr lang="en-US" sz="2700">
                <a:latin typeface="Source Sans Pro Light"/>
                <a:ea typeface="Source Sans Pro Light"/>
                <a:cs typeface="Source Sans Pro Light"/>
                <a:sym typeface="Source Sans Pro Light"/>
              </a:rPr>
              <a:t>Exemplar frames with GPT-2</a:t>
            </a:r>
            <a:endParaRPr sz="2700">
              <a:latin typeface="Source Sans Pro SemiBold"/>
              <a:ea typeface="Source Sans Pro SemiBold"/>
              <a:cs typeface="Source Sans Pro SemiBold"/>
              <a:sym typeface="Source Sans Pro SemiBold"/>
            </a:endParaRPr>
          </a:p>
          <a:p>
            <a:pPr marL="0" lvl="0" indent="0" algn="l" rtl="0">
              <a:lnSpc>
                <a:spcPct val="90000"/>
              </a:lnSpc>
              <a:spcBef>
                <a:spcPts val="0"/>
              </a:spcBef>
              <a:spcAft>
                <a:spcPts val="0"/>
              </a:spcAft>
              <a:buNone/>
            </a:pPr>
            <a:endParaRPr sz="2700">
              <a:latin typeface="Source Sans Pro SemiBold"/>
              <a:ea typeface="Source Sans Pro SemiBold"/>
              <a:cs typeface="Source Sans Pro SemiBold"/>
              <a:sym typeface="Source Sans Pro SemiBold"/>
            </a:endParaRPr>
          </a:p>
          <a:p>
            <a:pPr marL="0" lvl="0" indent="0" algn="l" rtl="0">
              <a:lnSpc>
                <a:spcPct val="90000"/>
              </a:lnSpc>
              <a:spcBef>
                <a:spcPts val="0"/>
              </a:spcBef>
              <a:spcAft>
                <a:spcPts val="0"/>
              </a:spcAft>
              <a:buNone/>
            </a:pPr>
            <a:r>
              <a:rPr lang="en-US" sz="2700">
                <a:latin typeface="Source Sans Pro SemiBold"/>
                <a:ea typeface="Source Sans Pro SemiBold"/>
                <a:cs typeface="Source Sans Pro SemiBold"/>
                <a:sym typeface="Source Sans Pro SemiBold"/>
              </a:rPr>
              <a:t>Human </a:t>
            </a:r>
            <a:r>
              <a:rPr lang="en-US" sz="2700">
                <a:latin typeface="Source Sans Pro Light"/>
                <a:ea typeface="Source Sans Pro Light"/>
                <a:cs typeface="Source Sans Pro Light"/>
                <a:sym typeface="Source Sans Pro Light"/>
              </a:rPr>
              <a:t>Human-written responses</a:t>
            </a:r>
            <a:endParaRPr sz="2700">
              <a:latin typeface="Source Sans Pro SemiBold"/>
              <a:ea typeface="Source Sans Pro SemiBold"/>
              <a:cs typeface="Source Sans Pro SemiBold"/>
              <a:sym typeface="Source Sans Pro SemiBold"/>
            </a:endParaRPr>
          </a:p>
        </p:txBody>
      </p:sp>
      <p:sp>
        <p:nvSpPr>
          <p:cNvPr id="657" name="Google Shape;657;p13"/>
          <p:cNvSpPr txBox="1"/>
          <p:nvPr/>
        </p:nvSpPr>
        <p:spPr>
          <a:xfrm>
            <a:off x="295951" y="7062220"/>
            <a:ext cx="11498400" cy="15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aseline="30000">
                <a:solidFill>
                  <a:srgbClr val="222222"/>
                </a:solidFill>
                <a:latin typeface="Arial"/>
                <a:ea typeface="Arial"/>
                <a:cs typeface="Arial"/>
                <a:sym typeface="Arial"/>
              </a:rPr>
              <a:t>1</a:t>
            </a:r>
            <a:r>
              <a:rPr lang="en-US" sz="1200">
                <a:solidFill>
                  <a:srgbClr val="222222"/>
                </a:solidFill>
                <a:latin typeface="Arial"/>
                <a:ea typeface="Arial"/>
                <a:cs typeface="Arial"/>
                <a:sym typeface="Arial"/>
              </a:rPr>
              <a:t> Samuel Humeau, Kurt Shuster, Marie-Anne Lachaux, and Jason Weston. Poly-encoders: architectures and pre-training strategies for fast and accurate multi-sentence scoring. ICLR 2020</a:t>
            </a:r>
            <a:endParaRPr/>
          </a:p>
          <a:p>
            <a:pPr marL="0" marR="0" lvl="0" indent="0" algn="l" rtl="0">
              <a:spcBef>
                <a:spcPts val="0"/>
              </a:spcBef>
              <a:spcAft>
                <a:spcPts val="0"/>
              </a:spcAft>
              <a:buNone/>
            </a:pPr>
            <a:r>
              <a:rPr lang="en-US" sz="1200" baseline="30000">
                <a:solidFill>
                  <a:srgbClr val="222222"/>
                </a:solidFill>
                <a:latin typeface="Arial"/>
                <a:ea typeface="Arial"/>
                <a:cs typeface="Arial"/>
                <a:sym typeface="Arial"/>
              </a:rPr>
              <a:t>2</a:t>
            </a:r>
            <a:r>
              <a:rPr lang="en-US" sz="1200">
                <a:solidFill>
                  <a:srgbClr val="222222"/>
                </a:solidFill>
                <a:latin typeface="Arial"/>
                <a:ea typeface="Arial"/>
                <a:cs typeface="Arial"/>
                <a:sym typeface="Arial"/>
              </a:rPr>
              <a:t> Wolf, Thomas, et al. "Transfertransfo</a:t>
            </a:r>
            <a:r>
              <a:rPr lang="en-US" sz="1200" b="0" i="0">
                <a:solidFill>
                  <a:srgbClr val="222222"/>
                </a:solidFill>
                <a:latin typeface="Arial"/>
                <a:ea typeface="Arial"/>
                <a:cs typeface="Arial"/>
                <a:sym typeface="Arial"/>
              </a:rPr>
              <a:t>: A transfer learning approach for neural network based conversational agents." </a:t>
            </a:r>
            <a:r>
              <a:rPr lang="en-US" sz="1200" b="0" i="1">
                <a:solidFill>
                  <a:srgbClr val="222222"/>
                </a:solidFill>
                <a:latin typeface="Arial"/>
                <a:ea typeface="Arial"/>
                <a:cs typeface="Arial"/>
                <a:sym typeface="Arial"/>
              </a:rPr>
              <a:t>arXiv preprint arXiv:1901.08149</a:t>
            </a:r>
            <a:r>
              <a:rPr lang="en-US" sz="1200" b="0" i="0">
                <a:solidFill>
                  <a:srgbClr val="222222"/>
                </a:solidFill>
                <a:latin typeface="Arial"/>
                <a:ea typeface="Arial"/>
                <a:cs typeface="Arial"/>
                <a:sym typeface="Arial"/>
              </a:rPr>
              <a:t> (2019).</a:t>
            </a:r>
            <a:endParaRPr/>
          </a:p>
          <a:p>
            <a:pPr marL="0" marR="0" lvl="0" indent="0" algn="l" rtl="0">
              <a:spcBef>
                <a:spcPts val="0"/>
              </a:spcBef>
              <a:spcAft>
                <a:spcPts val="0"/>
              </a:spcAft>
              <a:buNone/>
            </a:pPr>
            <a:r>
              <a:rPr lang="en-US" sz="1200" baseline="30000">
                <a:solidFill>
                  <a:srgbClr val="222222"/>
                </a:solidFill>
                <a:latin typeface="Arial"/>
                <a:ea typeface="Arial"/>
                <a:cs typeface="Arial"/>
                <a:sym typeface="Arial"/>
              </a:rPr>
              <a:t>3</a:t>
            </a:r>
            <a:r>
              <a:rPr lang="en-US" sz="1200">
                <a:solidFill>
                  <a:srgbClr val="222222"/>
                </a:solidFill>
                <a:latin typeface="Arial"/>
                <a:ea typeface="Arial"/>
                <a:cs typeface="Arial"/>
                <a:sym typeface="Arial"/>
              </a:rPr>
              <a:t> Samuel Humeau, Kurt Shuster, Marie-Anne Lachaux, and Jason Weston. 2020. Poly-encoders: architectures and pre-training strategies for fast and accurate multi-sentence scoring.  EMNLP 2019</a:t>
            </a:r>
            <a:endParaRPr/>
          </a:p>
          <a:p>
            <a:pPr marL="0" marR="0" lvl="0" indent="0" algn="l" rtl="0">
              <a:spcBef>
                <a:spcPts val="0"/>
              </a:spcBef>
              <a:spcAft>
                <a:spcPts val="0"/>
              </a:spcAft>
              <a:buNone/>
            </a:pPr>
            <a:br>
              <a:rPr lang="en-US" sz="1200">
                <a:solidFill>
                  <a:schemeClr val="dk1"/>
                </a:solidFill>
                <a:latin typeface="Calibri"/>
                <a:ea typeface="Calibri"/>
                <a:cs typeface="Calibri"/>
                <a:sym typeface="Calibri"/>
              </a:rPr>
            </a:br>
            <a:endParaRPr sz="1200" b="0" i="0">
              <a:solidFill>
                <a:srgbClr val="222222"/>
              </a:solidFill>
              <a:latin typeface="Arial"/>
              <a:ea typeface="Arial"/>
              <a:cs typeface="Arial"/>
              <a:sym typeface="Arial"/>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58" name="Google Shape;658;p13"/>
          <p:cNvSpPr txBox="1">
            <a:spLocks noGrp="1"/>
          </p:cNvSpPr>
          <p:nvPr>
            <p:ph type="title"/>
          </p:nvPr>
        </p:nvSpPr>
        <p:spPr>
          <a:xfrm>
            <a:off x="838200" y="3730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Evaluations: Models</a:t>
            </a:r>
            <a:endParaRPr i="1">
              <a:latin typeface="Source Sans Pro SemiBold"/>
              <a:ea typeface="Source Sans Pro SemiBold"/>
              <a:cs typeface="Source Sans Pro SemiBold"/>
              <a:sym typeface="Source Sans Pro SemiBo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664" name="Google Shape;664;p14"/>
          <p:cNvSpPr txBox="1">
            <a:spLocks noGrp="1"/>
          </p:cNvSpPr>
          <p:nvPr>
            <p:ph type="title"/>
          </p:nvPr>
        </p:nvSpPr>
        <p:spPr>
          <a:xfrm>
            <a:off x="838200" y="3730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Evaluations: Open-Domain</a:t>
            </a:r>
            <a:endParaRPr i="1">
              <a:latin typeface="Source Sans Pro SemiBold"/>
              <a:ea typeface="Source Sans Pro SemiBold"/>
              <a:cs typeface="Source Sans Pro SemiBold"/>
              <a:sym typeface="Source Sans Pro SemiBold"/>
            </a:endParaRPr>
          </a:p>
        </p:txBody>
      </p:sp>
      <p:sp>
        <p:nvSpPr>
          <p:cNvPr id="665" name="Google Shape;665;p14"/>
          <p:cNvSpPr txBox="1">
            <a:spLocks noGrp="1"/>
          </p:cNvSpPr>
          <p:nvPr>
            <p:ph type="ctrTitle" idx="4294967295"/>
          </p:nvPr>
        </p:nvSpPr>
        <p:spPr>
          <a:xfrm>
            <a:off x="6133224" y="2468825"/>
            <a:ext cx="4608347" cy="39726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None/>
            </a:pPr>
            <a:r>
              <a:rPr lang="en-US" sz="2700" dirty="0">
                <a:solidFill>
                  <a:srgbClr val="000000"/>
                </a:solidFill>
                <a:latin typeface="Source Sans Pro SemiBold"/>
                <a:ea typeface="Source Sans Pro SemiBold"/>
                <a:cs typeface="Source Sans Pro SemiBold"/>
                <a:sym typeface="Source Sans Pro SemiBold"/>
              </a:rPr>
              <a:t>Automated Metrics  </a:t>
            </a:r>
            <a:endParaRPr sz="2700" dirty="0">
              <a:solidFill>
                <a:srgbClr val="000000"/>
              </a:solidFill>
              <a:latin typeface="Source Sans Pro SemiBold"/>
              <a:ea typeface="Source Sans Pro SemiBold"/>
              <a:cs typeface="Source Sans Pro SemiBold"/>
              <a:sym typeface="Source Sans Pro SemiBold"/>
            </a:endParaRPr>
          </a:p>
          <a:p>
            <a:pPr marL="0" lvl="0" indent="0" algn="l" rtl="0">
              <a:lnSpc>
                <a:spcPct val="90000"/>
              </a:lnSpc>
              <a:spcBef>
                <a:spcPts val="0"/>
              </a:spcBef>
              <a:spcAft>
                <a:spcPts val="0"/>
              </a:spcAft>
              <a:buNone/>
            </a:pPr>
            <a:r>
              <a:rPr lang="en-US" sz="2700" dirty="0">
                <a:latin typeface="Source Sans Pro Light"/>
                <a:ea typeface="Source Sans Pro Light"/>
                <a:cs typeface="Source Sans Pro Light"/>
                <a:sym typeface="Source Sans Pro Light"/>
              </a:rPr>
              <a:t>Dist-2,-3 (Diversity)</a:t>
            </a:r>
            <a:endParaRPr sz="2700" dirty="0">
              <a:latin typeface="Source Sans Pro Light"/>
              <a:ea typeface="Source Sans Pro Light"/>
              <a:cs typeface="Source Sans Pro Light"/>
              <a:sym typeface="Source Sans Pro Light"/>
            </a:endParaRPr>
          </a:p>
          <a:p>
            <a:pPr marL="0" lvl="0" indent="0" algn="l" rtl="0">
              <a:lnSpc>
                <a:spcPct val="90000"/>
              </a:lnSpc>
              <a:spcBef>
                <a:spcPts val="0"/>
              </a:spcBef>
              <a:spcAft>
                <a:spcPts val="0"/>
              </a:spcAft>
              <a:buNone/>
            </a:pPr>
            <a:r>
              <a:rPr lang="en-US" sz="2700" dirty="0" err="1">
                <a:latin typeface="Source Sans Pro Light"/>
                <a:ea typeface="Source Sans Pro Light"/>
                <a:cs typeface="Source Sans Pro Light"/>
                <a:sym typeface="Source Sans Pro Light"/>
              </a:rPr>
              <a:t>MaUdE</a:t>
            </a:r>
            <a:r>
              <a:rPr lang="en-US" sz="2700" dirty="0">
                <a:latin typeface="Source Sans Pro Light"/>
                <a:ea typeface="Source Sans Pro Light"/>
                <a:cs typeface="Source Sans Pro Light"/>
                <a:sym typeface="Source Sans Pro Light"/>
              </a:rPr>
              <a:t> (Coherence) </a:t>
            </a:r>
            <a:r>
              <a:rPr lang="en-US" sz="2700" dirty="0">
                <a:solidFill>
                  <a:schemeClr val="tx2">
                    <a:lumMod val="75000"/>
                  </a:schemeClr>
                </a:solidFill>
                <a:latin typeface="Source Sans Pro Light"/>
                <a:ea typeface="Source Sans Pro Light"/>
                <a:cs typeface="Source Sans Pro Light"/>
                <a:sym typeface="Source Sans Pro Light"/>
              </a:rPr>
              <a:t>(Sinha 2020) </a:t>
            </a:r>
            <a:endParaRPr sz="2700" dirty="0">
              <a:solidFill>
                <a:schemeClr val="tx2">
                  <a:lumMod val="75000"/>
                </a:schemeClr>
              </a:solidFill>
              <a:latin typeface="Source Sans Pro Light"/>
              <a:ea typeface="Source Sans Pro Light"/>
              <a:cs typeface="Source Sans Pro Light"/>
              <a:sym typeface="Source Sans Pro Light"/>
            </a:endParaRPr>
          </a:p>
          <a:p>
            <a:pPr marL="0" lvl="0" indent="0" algn="l" rtl="0">
              <a:lnSpc>
                <a:spcPct val="90000"/>
              </a:lnSpc>
              <a:spcBef>
                <a:spcPts val="0"/>
              </a:spcBef>
              <a:spcAft>
                <a:spcPts val="0"/>
              </a:spcAft>
              <a:buNone/>
            </a:pPr>
            <a:endParaRPr sz="2700" dirty="0">
              <a:latin typeface="Source Sans Pro Light"/>
              <a:ea typeface="Source Sans Pro Light"/>
              <a:cs typeface="Source Sans Pro Light"/>
              <a:sym typeface="Source Sans Pro Light"/>
            </a:endParaRPr>
          </a:p>
          <a:p>
            <a:pPr marL="0" lvl="0" indent="0" algn="l" rtl="0">
              <a:spcBef>
                <a:spcPts val="0"/>
              </a:spcBef>
              <a:spcAft>
                <a:spcPts val="0"/>
              </a:spcAft>
              <a:buClr>
                <a:schemeClr val="dk1"/>
              </a:buClr>
              <a:buSzPct val="40740"/>
              <a:buFont typeface="Arial"/>
              <a:buNone/>
            </a:pPr>
            <a:r>
              <a:rPr lang="en-US" sz="2700" dirty="0">
                <a:latin typeface="Source Sans Pro SemiBold"/>
                <a:ea typeface="Source Sans Pro SemiBold"/>
                <a:cs typeface="Source Sans Pro SemiBold"/>
                <a:sym typeface="Source Sans Pro SemiBold"/>
              </a:rPr>
              <a:t>Human-Rated Metrics </a:t>
            </a:r>
            <a:endParaRPr sz="2700" dirty="0">
              <a:latin typeface="Source Sans Pro SemiBold"/>
              <a:ea typeface="Source Sans Pro SemiBold"/>
              <a:cs typeface="Source Sans Pro SemiBold"/>
              <a:sym typeface="Source Sans Pro SemiBold"/>
            </a:endParaRPr>
          </a:p>
          <a:p>
            <a:pPr marL="0" lvl="0" indent="0" algn="l" rtl="0">
              <a:spcBef>
                <a:spcPts val="0"/>
              </a:spcBef>
              <a:spcAft>
                <a:spcPts val="0"/>
              </a:spcAft>
              <a:buNone/>
            </a:pPr>
            <a:r>
              <a:rPr lang="en-US" sz="2700" dirty="0">
                <a:latin typeface="Source Sans Pro Light"/>
                <a:ea typeface="Source Sans Pro Light"/>
                <a:cs typeface="Source Sans Pro Light"/>
                <a:sym typeface="Source Sans Pro Light"/>
              </a:rPr>
              <a:t>Coherent</a:t>
            </a:r>
            <a:endParaRPr sz="2700" dirty="0">
              <a:latin typeface="Source Sans Pro Light"/>
              <a:ea typeface="Source Sans Pro Light"/>
              <a:cs typeface="Source Sans Pro Light"/>
              <a:sym typeface="Source Sans Pro Light"/>
            </a:endParaRPr>
          </a:p>
          <a:p>
            <a:pPr marL="0" lvl="0" indent="0" algn="l" rtl="0">
              <a:spcBef>
                <a:spcPts val="0"/>
              </a:spcBef>
              <a:spcAft>
                <a:spcPts val="0"/>
              </a:spcAft>
              <a:buNone/>
            </a:pPr>
            <a:r>
              <a:rPr lang="en-US" sz="2700" dirty="0">
                <a:latin typeface="Source Sans Pro Light"/>
                <a:ea typeface="Source Sans Pro Light"/>
                <a:cs typeface="Source Sans Pro Light"/>
                <a:sym typeface="Source Sans Pro Light"/>
              </a:rPr>
              <a:t>Interesting </a:t>
            </a:r>
            <a:endParaRPr sz="2700" dirty="0">
              <a:latin typeface="Source Sans Pro Light"/>
              <a:ea typeface="Source Sans Pro Light"/>
              <a:cs typeface="Source Sans Pro Light"/>
              <a:sym typeface="Source Sans Pro Light"/>
            </a:endParaRPr>
          </a:p>
          <a:p>
            <a:pPr marL="0" lvl="0" indent="0" algn="l" rtl="0">
              <a:spcBef>
                <a:spcPts val="0"/>
              </a:spcBef>
              <a:spcAft>
                <a:spcPts val="0"/>
              </a:spcAft>
              <a:buNone/>
            </a:pPr>
            <a:r>
              <a:rPr lang="en-US" sz="2700" dirty="0">
                <a:latin typeface="Source Sans Pro Light"/>
                <a:ea typeface="Source Sans Pro Light"/>
                <a:cs typeface="Source Sans Pro Light"/>
                <a:sym typeface="Source Sans Pro Light"/>
              </a:rPr>
              <a:t>Fluent</a:t>
            </a:r>
            <a:endParaRPr sz="2700" dirty="0">
              <a:latin typeface="Source Sans Pro Light"/>
              <a:ea typeface="Source Sans Pro Light"/>
              <a:cs typeface="Source Sans Pro Light"/>
              <a:sym typeface="Source Sans Pro Light"/>
            </a:endParaRPr>
          </a:p>
          <a:p>
            <a:pPr marL="0" lvl="0" indent="0" algn="l" rtl="0">
              <a:spcBef>
                <a:spcPts val="0"/>
              </a:spcBef>
              <a:spcAft>
                <a:spcPts val="0"/>
              </a:spcAft>
              <a:buNone/>
            </a:pPr>
            <a:r>
              <a:rPr lang="en-US" sz="2700" dirty="0">
                <a:latin typeface="Source Sans Pro Light"/>
                <a:ea typeface="Source Sans Pro Light"/>
                <a:cs typeface="Source Sans Pro Light"/>
                <a:sym typeface="Source Sans Pro Light"/>
              </a:rPr>
              <a:t>Consistent</a:t>
            </a:r>
            <a:endParaRPr sz="2700" dirty="0">
              <a:latin typeface="Source Sans Pro Light"/>
              <a:ea typeface="Source Sans Pro Light"/>
              <a:cs typeface="Source Sans Pro Light"/>
              <a:sym typeface="Source Sans Pro Light"/>
            </a:endParaRPr>
          </a:p>
          <a:p>
            <a:pPr marL="0" lvl="0" indent="0" algn="l" rtl="0">
              <a:spcBef>
                <a:spcPts val="0"/>
              </a:spcBef>
              <a:spcAft>
                <a:spcPts val="0"/>
              </a:spcAft>
              <a:buNone/>
            </a:pPr>
            <a:r>
              <a:rPr lang="en-US" sz="2700" dirty="0">
                <a:latin typeface="Source Sans Pro Light"/>
                <a:ea typeface="Source Sans Pro Light"/>
                <a:cs typeface="Source Sans Pro Light"/>
                <a:sym typeface="Source Sans Pro Light"/>
              </a:rPr>
              <a:t>Uses Semantics</a:t>
            </a:r>
            <a:endParaRPr sz="2700" dirty="0">
              <a:latin typeface="Source Sans Pro Light"/>
              <a:ea typeface="Source Sans Pro Light"/>
              <a:cs typeface="Source Sans Pro Light"/>
              <a:sym typeface="Source Sans Pro Light"/>
            </a:endParaRPr>
          </a:p>
          <a:p>
            <a:pPr marL="0" lvl="0" indent="0" algn="l" rtl="0">
              <a:lnSpc>
                <a:spcPct val="90000"/>
              </a:lnSpc>
              <a:spcBef>
                <a:spcPts val="0"/>
              </a:spcBef>
              <a:spcAft>
                <a:spcPts val="0"/>
              </a:spcAft>
              <a:buNone/>
            </a:pPr>
            <a:endParaRPr sz="2700" dirty="0">
              <a:latin typeface="Source Sans Pro SemiBold"/>
              <a:ea typeface="Source Sans Pro SemiBold"/>
              <a:cs typeface="Source Sans Pro SemiBold"/>
              <a:sym typeface="Source Sans Pro SemiBold"/>
            </a:endParaRPr>
          </a:p>
        </p:txBody>
      </p:sp>
      <p:sp>
        <p:nvSpPr>
          <p:cNvPr id="666" name="Google Shape;666;p14"/>
          <p:cNvSpPr txBox="1">
            <a:spLocks noGrp="1"/>
          </p:cNvSpPr>
          <p:nvPr>
            <p:ph type="ctrTitle" idx="4294967295"/>
          </p:nvPr>
        </p:nvSpPr>
        <p:spPr>
          <a:xfrm>
            <a:off x="838200" y="2468825"/>
            <a:ext cx="4034700" cy="10662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None/>
            </a:pPr>
            <a:r>
              <a:rPr lang="en-US" sz="2700" dirty="0">
                <a:solidFill>
                  <a:srgbClr val="000000"/>
                </a:solidFill>
                <a:latin typeface="Source Sans Pro SemiBold"/>
                <a:ea typeface="Source Sans Pro SemiBold"/>
                <a:cs typeface="Source Sans Pro SemiBold"/>
                <a:sym typeface="Source Sans Pro SemiBold"/>
              </a:rPr>
              <a:t>Trained </a:t>
            </a:r>
            <a:r>
              <a:rPr lang="en-US" sz="2700" dirty="0">
                <a:latin typeface="Source Sans Pro Light"/>
                <a:ea typeface="Source Sans Pro Light"/>
                <a:cs typeface="Source Sans Pro Light"/>
                <a:sym typeface="Source Sans Pro Light"/>
              </a:rPr>
              <a:t>with </a:t>
            </a:r>
            <a:r>
              <a:rPr lang="en-US" sz="2700" dirty="0" err="1">
                <a:latin typeface="Source Sans Pro Light"/>
                <a:ea typeface="Source Sans Pro Light"/>
                <a:cs typeface="Source Sans Pro Light"/>
                <a:sym typeface="Source Sans Pro Light"/>
              </a:rPr>
              <a:t>DailyDialog</a:t>
            </a:r>
            <a:r>
              <a:rPr lang="en-US" sz="2700" dirty="0">
                <a:latin typeface="Source Sans Pro Light"/>
                <a:ea typeface="Source Sans Pro Light"/>
                <a:cs typeface="Source Sans Pro Light"/>
                <a:sym typeface="Source Sans Pro Light"/>
              </a:rPr>
              <a:t> contexts and responses</a:t>
            </a:r>
            <a:endParaRPr sz="2700" dirty="0">
              <a:latin typeface="Source Sans Pro Light"/>
              <a:ea typeface="Source Sans Pro Light"/>
              <a:cs typeface="Source Sans Pro Light"/>
              <a:sym typeface="Source Sans Pro Light"/>
            </a:endParaRPr>
          </a:p>
          <a:p>
            <a:pPr marL="0" lvl="0" indent="0" algn="l" rtl="0">
              <a:lnSpc>
                <a:spcPct val="90000"/>
              </a:lnSpc>
              <a:spcBef>
                <a:spcPts val="0"/>
              </a:spcBef>
              <a:spcAft>
                <a:spcPts val="0"/>
              </a:spcAft>
              <a:buNone/>
            </a:pPr>
            <a:endParaRPr sz="2700" dirty="0">
              <a:latin typeface="Source Sans Pro Light"/>
              <a:ea typeface="Source Sans Pro Light"/>
              <a:cs typeface="Source Sans Pro Light"/>
              <a:sym typeface="Source Sans Pro Light"/>
            </a:endParaRPr>
          </a:p>
          <a:p>
            <a:pPr marL="0" lvl="0" indent="0" algn="l" rtl="0">
              <a:spcBef>
                <a:spcPts val="0"/>
              </a:spcBef>
              <a:spcAft>
                <a:spcPts val="0"/>
              </a:spcAft>
              <a:buNone/>
            </a:pPr>
            <a:r>
              <a:rPr lang="en-US" sz="2700" dirty="0">
                <a:latin typeface="Source Sans Pro SemiBold"/>
                <a:ea typeface="Source Sans Pro SemiBold"/>
                <a:cs typeface="Source Sans Pro SemiBold"/>
                <a:sym typeface="Source Sans Pro SemiBold"/>
              </a:rPr>
              <a:t>Tested </a:t>
            </a:r>
            <a:r>
              <a:rPr lang="en-US" sz="2700" dirty="0">
                <a:latin typeface="Source Sans Pro Light"/>
                <a:ea typeface="Source Sans Pro Light"/>
                <a:cs typeface="Source Sans Pro Light"/>
                <a:sym typeface="Source Sans Pro Light"/>
              </a:rPr>
              <a:t>with </a:t>
            </a:r>
            <a:r>
              <a:rPr lang="en-US" sz="2700" dirty="0" err="1">
                <a:latin typeface="Source Sans Pro Light"/>
                <a:ea typeface="Source Sans Pro Light"/>
                <a:cs typeface="Source Sans Pro Light"/>
                <a:sym typeface="Source Sans Pro Light"/>
              </a:rPr>
              <a:t>DailyDialog</a:t>
            </a:r>
            <a:r>
              <a:rPr lang="en-US" sz="2700" dirty="0">
                <a:latin typeface="Source Sans Pro Light"/>
                <a:ea typeface="Source Sans Pro Light"/>
                <a:cs typeface="Source Sans Pro Light"/>
                <a:sym typeface="Source Sans Pro Light"/>
              </a:rPr>
              <a:t> contexts and retrieved exemplar responses</a:t>
            </a:r>
            <a:endParaRPr sz="2700" dirty="0">
              <a:latin typeface="Source Sans Pro SemiBold"/>
              <a:ea typeface="Source Sans Pro SemiBold"/>
              <a:cs typeface="Source Sans Pro SemiBold"/>
              <a:sym typeface="Source Sans Pro SemiBold"/>
            </a:endParaRPr>
          </a:p>
        </p:txBody>
      </p:sp>
      <p:sp>
        <p:nvSpPr>
          <p:cNvPr id="667" name="Google Shape;667;p14"/>
          <p:cNvSpPr txBox="1">
            <a:spLocks noGrp="1"/>
          </p:cNvSpPr>
          <p:nvPr>
            <p:ph type="ctrTitle" idx="4294967295"/>
          </p:nvPr>
        </p:nvSpPr>
        <p:spPr>
          <a:xfrm>
            <a:off x="835250" y="1962750"/>
            <a:ext cx="4034700" cy="1066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700" i="1">
                <a:solidFill>
                  <a:srgbClr val="000000"/>
                </a:solidFill>
                <a:latin typeface="Source Sans Pro SemiBold"/>
                <a:ea typeface="Source Sans Pro SemiBold"/>
                <a:cs typeface="Source Sans Pro SemiBold"/>
                <a:sym typeface="Source Sans Pro SemiBold"/>
              </a:rPr>
              <a:t>Setting</a:t>
            </a:r>
            <a:endParaRPr sz="2700" i="1">
              <a:latin typeface="Source Sans Pro SemiBold"/>
              <a:ea typeface="Source Sans Pro SemiBold"/>
              <a:cs typeface="Source Sans Pro SemiBold"/>
              <a:sym typeface="Source Sans Pro SemiBold"/>
            </a:endParaRPr>
          </a:p>
        </p:txBody>
      </p:sp>
      <p:sp>
        <p:nvSpPr>
          <p:cNvPr id="668" name="Google Shape;668;p14"/>
          <p:cNvSpPr txBox="1">
            <a:spLocks noGrp="1"/>
          </p:cNvSpPr>
          <p:nvPr>
            <p:ph type="ctrTitle" idx="4294967295"/>
          </p:nvPr>
        </p:nvSpPr>
        <p:spPr>
          <a:xfrm>
            <a:off x="6133225" y="1962750"/>
            <a:ext cx="4034700" cy="1066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700" i="1">
                <a:solidFill>
                  <a:srgbClr val="000000"/>
                </a:solidFill>
                <a:latin typeface="Source Sans Pro SemiBold"/>
                <a:ea typeface="Source Sans Pro SemiBold"/>
                <a:cs typeface="Source Sans Pro SemiBold"/>
                <a:sym typeface="Source Sans Pro SemiBold"/>
              </a:rPr>
              <a:t>Metrics</a:t>
            </a:r>
            <a:endParaRPr sz="2700" i="1">
              <a:latin typeface="Source Sans Pro SemiBold"/>
              <a:ea typeface="Source Sans Pro SemiBold"/>
              <a:cs typeface="Source Sans Pro SemiBold"/>
              <a:sym typeface="Source Sans Pro SemiBo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800"/>
              <a:buNone/>
            </a:pPr>
            <a:endParaRPr sz="2400">
              <a:latin typeface="Source Sans Pro SemiBold"/>
              <a:ea typeface="Source Sans Pro SemiBold"/>
              <a:cs typeface="Source Sans Pro SemiBold"/>
              <a:sym typeface="Source Sans Pro SemiBold"/>
            </a:endParaRPr>
          </a:p>
          <a:p>
            <a:pPr marL="0" lvl="0" indent="0" algn="l" rtl="0">
              <a:lnSpc>
                <a:spcPct val="90000"/>
              </a:lnSpc>
              <a:spcBef>
                <a:spcPts val="1000"/>
              </a:spcBef>
              <a:spcAft>
                <a:spcPts val="0"/>
              </a:spcAft>
              <a:buNone/>
            </a:pPr>
            <a:r>
              <a:rPr lang="en-US" sz="2400">
                <a:solidFill>
                  <a:srgbClr val="000000"/>
                </a:solidFill>
                <a:latin typeface="Source Sans Pro Light"/>
                <a:ea typeface="Source Sans Pro Light"/>
                <a:cs typeface="Source Sans Pro Light"/>
                <a:sym typeface="Source Sans Pro Light"/>
              </a:rPr>
              <a:t>(1) EDGE &gt; all other models</a:t>
            </a:r>
            <a:br>
              <a:rPr lang="en-US" sz="2400">
                <a:solidFill>
                  <a:srgbClr val="000000"/>
                </a:solidFill>
                <a:latin typeface="Source Sans Pro Light"/>
                <a:ea typeface="Source Sans Pro Light"/>
                <a:cs typeface="Source Sans Pro Light"/>
                <a:sym typeface="Source Sans Pro Light"/>
              </a:rPr>
            </a:br>
            <a:br>
              <a:rPr lang="en-US" sz="2900">
                <a:latin typeface="Source Sans Pro"/>
                <a:ea typeface="Source Sans Pro"/>
                <a:cs typeface="Source Sans Pro"/>
                <a:sym typeface="Source Sans Pro"/>
              </a:rPr>
            </a:br>
            <a:endParaRPr sz="2900">
              <a:latin typeface="Source Sans Pro"/>
              <a:ea typeface="Source Sans Pro"/>
              <a:cs typeface="Source Sans Pro"/>
              <a:sym typeface="Source Sans Pro"/>
            </a:endParaRPr>
          </a:p>
        </p:txBody>
      </p:sp>
      <p:sp>
        <p:nvSpPr>
          <p:cNvPr id="674" name="Google Shape;67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675" name="Google Shape;675;p15"/>
          <p:cNvPicPr preferRelativeResize="0"/>
          <p:nvPr/>
        </p:nvPicPr>
        <p:blipFill rotWithShape="1">
          <a:blip r:embed="rId3">
            <a:alphaModFix/>
          </a:blip>
          <a:srcRect/>
          <a:stretch/>
        </p:blipFill>
        <p:spPr>
          <a:xfrm>
            <a:off x="593883" y="3763710"/>
            <a:ext cx="11004234" cy="2537680"/>
          </a:xfrm>
          <a:prstGeom prst="rect">
            <a:avLst/>
          </a:prstGeom>
          <a:noFill/>
          <a:ln>
            <a:noFill/>
          </a:ln>
        </p:spPr>
      </p:pic>
      <p:sp>
        <p:nvSpPr>
          <p:cNvPr id="676" name="Google Shape;676;p15"/>
          <p:cNvSpPr txBox="1">
            <a:spLocks noGrp="1"/>
          </p:cNvSpPr>
          <p:nvPr>
            <p:ph type="title"/>
          </p:nvPr>
        </p:nvSpPr>
        <p:spPr>
          <a:xfrm>
            <a:off x="838200" y="3730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Results: Open-Domain</a:t>
            </a:r>
            <a:endParaRPr i="1">
              <a:latin typeface="Source Sans Pro SemiBold"/>
              <a:ea typeface="Source Sans Pro SemiBold"/>
              <a:cs typeface="Source Sans Pro SemiBold"/>
              <a:sym typeface="Source Sans Pro SemiBold"/>
            </a:endParaRPr>
          </a:p>
        </p:txBody>
      </p:sp>
      <p:sp>
        <p:nvSpPr>
          <p:cNvPr id="677" name="Google Shape;677;p15"/>
          <p:cNvSpPr/>
          <p:nvPr/>
        </p:nvSpPr>
        <p:spPr>
          <a:xfrm>
            <a:off x="768825" y="4341675"/>
            <a:ext cx="10619700" cy="1179900"/>
          </a:xfrm>
          <a:prstGeom prst="rect">
            <a:avLst/>
          </a:prstGeom>
          <a:solidFill>
            <a:srgbClr val="FFFFFF">
              <a:alpha val="7207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873700" y="5909675"/>
            <a:ext cx="10619700" cy="267300"/>
          </a:xfrm>
          <a:prstGeom prst="rect">
            <a:avLst/>
          </a:prstGeom>
          <a:solidFill>
            <a:srgbClr val="FFFFFF">
              <a:alpha val="7207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5"/>
          <p:cNvSpPr txBox="1"/>
          <p:nvPr/>
        </p:nvSpPr>
        <p:spPr>
          <a:xfrm>
            <a:off x="838200" y="1308425"/>
            <a:ext cx="47370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i="1">
                <a:solidFill>
                  <a:schemeClr val="dk1"/>
                </a:solidFill>
                <a:latin typeface="Source Sans Pro Light"/>
                <a:ea typeface="Source Sans Pro Light"/>
                <a:cs typeface="Source Sans Pro Light"/>
                <a:sym typeface="Source Sans Pro Light"/>
              </a:rPr>
              <a:t>Response Quality</a:t>
            </a:r>
            <a:endParaRPr i="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685" name="Google Shape;685;p16"/>
          <p:cNvPicPr preferRelativeResize="0"/>
          <p:nvPr/>
        </p:nvPicPr>
        <p:blipFill rotWithShape="1">
          <a:blip r:embed="rId3">
            <a:alphaModFix/>
          </a:blip>
          <a:srcRect/>
          <a:stretch/>
        </p:blipFill>
        <p:spPr>
          <a:xfrm>
            <a:off x="593883" y="3763710"/>
            <a:ext cx="11004234" cy="2537680"/>
          </a:xfrm>
          <a:prstGeom prst="rect">
            <a:avLst/>
          </a:prstGeom>
          <a:noFill/>
          <a:ln>
            <a:noFill/>
          </a:ln>
        </p:spPr>
      </p:pic>
      <p:sp>
        <p:nvSpPr>
          <p:cNvPr id="686" name="Google Shape;686;p16"/>
          <p:cNvSpPr txBox="1">
            <a:spLocks noGrp="1"/>
          </p:cNvSpPr>
          <p:nvPr>
            <p:ph type="title"/>
          </p:nvPr>
        </p:nvSpPr>
        <p:spPr>
          <a:xfrm>
            <a:off x="838200" y="3730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Results: Open-Domain</a:t>
            </a:r>
            <a:endParaRPr i="1">
              <a:latin typeface="Source Sans Pro SemiBold"/>
              <a:ea typeface="Source Sans Pro SemiBold"/>
              <a:cs typeface="Source Sans Pro SemiBold"/>
              <a:sym typeface="Source Sans Pro SemiBold"/>
            </a:endParaRPr>
          </a:p>
        </p:txBody>
      </p:sp>
      <p:sp>
        <p:nvSpPr>
          <p:cNvPr id="687" name="Google Shape;687;p16"/>
          <p:cNvSpPr/>
          <p:nvPr/>
        </p:nvSpPr>
        <p:spPr>
          <a:xfrm>
            <a:off x="768825" y="4341675"/>
            <a:ext cx="10619700" cy="704700"/>
          </a:xfrm>
          <a:prstGeom prst="rect">
            <a:avLst/>
          </a:prstGeom>
          <a:solidFill>
            <a:srgbClr val="FFFFFF">
              <a:alpha val="7207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6"/>
          <p:cNvSpPr/>
          <p:nvPr/>
        </p:nvSpPr>
        <p:spPr>
          <a:xfrm>
            <a:off x="838200" y="5299900"/>
            <a:ext cx="10619700" cy="255300"/>
          </a:xfrm>
          <a:prstGeom prst="rect">
            <a:avLst/>
          </a:prstGeom>
          <a:solidFill>
            <a:srgbClr val="FFFFFF">
              <a:alpha val="7207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6"/>
          <p:cNvSpPr/>
          <p:nvPr/>
        </p:nvSpPr>
        <p:spPr>
          <a:xfrm>
            <a:off x="786150" y="5911600"/>
            <a:ext cx="10619700" cy="255300"/>
          </a:xfrm>
          <a:prstGeom prst="rect">
            <a:avLst/>
          </a:prstGeom>
          <a:solidFill>
            <a:srgbClr val="FFFFFF">
              <a:alpha val="7207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800"/>
              <a:buNone/>
            </a:pPr>
            <a:endParaRPr sz="2400" dirty="0">
              <a:latin typeface="Source Sans Pro SemiBold"/>
              <a:ea typeface="Source Sans Pro SemiBold"/>
              <a:cs typeface="Source Sans Pro SemiBold"/>
              <a:sym typeface="Source Sans Pro SemiBold"/>
            </a:endParaRPr>
          </a:p>
          <a:p>
            <a:pPr marL="0" lvl="0" indent="0" algn="l" rtl="0">
              <a:lnSpc>
                <a:spcPct val="90000"/>
              </a:lnSpc>
              <a:spcBef>
                <a:spcPts val="1000"/>
              </a:spcBef>
              <a:spcAft>
                <a:spcPts val="0"/>
              </a:spcAft>
              <a:buNone/>
            </a:pPr>
            <a:r>
              <a:rPr lang="en-US" sz="2400" dirty="0">
                <a:solidFill>
                  <a:srgbClr val="000000"/>
                </a:solidFill>
                <a:latin typeface="Source Sans Pro Light"/>
                <a:ea typeface="Source Sans Pro Light"/>
                <a:cs typeface="Source Sans Pro Light"/>
                <a:sym typeface="Source Sans Pro Light"/>
              </a:rPr>
              <a:t>(1) EDGE &gt; all other models</a:t>
            </a:r>
            <a:br>
              <a:rPr lang="en-US" sz="2400" dirty="0">
                <a:solidFill>
                  <a:srgbClr val="000000"/>
                </a:solidFill>
                <a:latin typeface="Source Sans Pro Light"/>
                <a:ea typeface="Source Sans Pro Light"/>
                <a:cs typeface="Source Sans Pro Light"/>
                <a:sym typeface="Source Sans Pro Light"/>
              </a:rPr>
            </a:br>
            <a:r>
              <a:rPr lang="en-US" sz="2400" dirty="0">
                <a:solidFill>
                  <a:srgbClr val="000000"/>
                </a:solidFill>
                <a:latin typeface="Source Sans Pro Light"/>
                <a:ea typeface="Source Sans Pro Light"/>
                <a:cs typeface="Source Sans Pro Light"/>
                <a:sym typeface="Source Sans Pro Light"/>
              </a:rPr>
              <a:t>(2) frame-based models &gt; token-based models</a:t>
            </a:r>
            <a:br>
              <a:rPr lang="en-US" sz="2900" dirty="0">
                <a:latin typeface="Source Sans Pro"/>
                <a:ea typeface="Source Sans Pro"/>
                <a:cs typeface="Source Sans Pro"/>
                <a:sym typeface="Source Sans Pro"/>
              </a:rPr>
            </a:br>
            <a:endParaRPr sz="2900" dirty="0">
              <a:latin typeface="Source Sans Pro"/>
              <a:ea typeface="Source Sans Pro"/>
              <a:cs typeface="Source Sans Pro"/>
              <a:sym typeface="Source Sans Pro"/>
            </a:endParaRPr>
          </a:p>
        </p:txBody>
      </p:sp>
      <p:sp>
        <p:nvSpPr>
          <p:cNvPr id="691" name="Google Shape;691;p16"/>
          <p:cNvSpPr txBox="1"/>
          <p:nvPr/>
        </p:nvSpPr>
        <p:spPr>
          <a:xfrm>
            <a:off x="838200" y="1308425"/>
            <a:ext cx="47370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i="1">
                <a:solidFill>
                  <a:schemeClr val="dk1"/>
                </a:solidFill>
                <a:latin typeface="Source Sans Pro Light"/>
                <a:ea typeface="Source Sans Pro Light"/>
                <a:cs typeface="Source Sans Pro Light"/>
                <a:sym typeface="Source Sans Pro Light"/>
              </a:rPr>
              <a:t>Response Quality</a:t>
            </a:r>
            <a:endParaRPr i="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697" name="Google Shape;697;p17"/>
          <p:cNvPicPr preferRelativeResize="0"/>
          <p:nvPr/>
        </p:nvPicPr>
        <p:blipFill rotWithShape="1">
          <a:blip r:embed="rId3">
            <a:alphaModFix/>
          </a:blip>
          <a:srcRect/>
          <a:stretch/>
        </p:blipFill>
        <p:spPr>
          <a:xfrm>
            <a:off x="593883" y="3763710"/>
            <a:ext cx="11004234" cy="2537680"/>
          </a:xfrm>
          <a:prstGeom prst="rect">
            <a:avLst/>
          </a:prstGeom>
          <a:noFill/>
          <a:ln>
            <a:noFill/>
          </a:ln>
        </p:spPr>
      </p:pic>
      <p:sp>
        <p:nvSpPr>
          <p:cNvPr id="698" name="Google Shape;698;p17"/>
          <p:cNvSpPr txBox="1">
            <a:spLocks noGrp="1"/>
          </p:cNvSpPr>
          <p:nvPr>
            <p:ph type="title"/>
          </p:nvPr>
        </p:nvSpPr>
        <p:spPr>
          <a:xfrm>
            <a:off x="838200" y="3730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Results: Open-Domain</a:t>
            </a:r>
            <a:endParaRPr i="1">
              <a:latin typeface="Source Sans Pro SemiBold"/>
              <a:ea typeface="Source Sans Pro SemiBold"/>
              <a:cs typeface="Source Sans Pro SemiBold"/>
              <a:sym typeface="Source Sans Pro SemiBold"/>
            </a:endParaRPr>
          </a:p>
        </p:txBody>
      </p:sp>
      <p:sp>
        <p:nvSpPr>
          <p:cNvPr id="699" name="Google Shape;699;p17"/>
          <p:cNvSpPr/>
          <p:nvPr/>
        </p:nvSpPr>
        <p:spPr>
          <a:xfrm>
            <a:off x="768825" y="4341675"/>
            <a:ext cx="10619700" cy="942300"/>
          </a:xfrm>
          <a:prstGeom prst="rect">
            <a:avLst/>
          </a:prstGeom>
          <a:solidFill>
            <a:srgbClr val="FFFFFF">
              <a:alpha val="7207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7"/>
          <p:cNvSpPr/>
          <p:nvPr/>
        </p:nvSpPr>
        <p:spPr>
          <a:xfrm>
            <a:off x="838200" y="5961025"/>
            <a:ext cx="10619700" cy="195900"/>
          </a:xfrm>
          <a:prstGeom prst="rect">
            <a:avLst/>
          </a:prstGeom>
          <a:solidFill>
            <a:srgbClr val="FFFFFF">
              <a:alpha val="7207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800"/>
              <a:buNone/>
            </a:pPr>
            <a:endParaRPr sz="2400">
              <a:latin typeface="Source Sans Pro SemiBold"/>
              <a:ea typeface="Source Sans Pro SemiBold"/>
              <a:cs typeface="Source Sans Pro SemiBold"/>
              <a:sym typeface="Source Sans Pro SemiBold"/>
            </a:endParaRPr>
          </a:p>
          <a:p>
            <a:pPr marL="0" lvl="0" indent="0" algn="l" rtl="0">
              <a:lnSpc>
                <a:spcPct val="90000"/>
              </a:lnSpc>
              <a:spcBef>
                <a:spcPts val="1000"/>
              </a:spcBef>
              <a:spcAft>
                <a:spcPts val="0"/>
              </a:spcAft>
              <a:buNone/>
            </a:pPr>
            <a:r>
              <a:rPr lang="en-US" sz="2400">
                <a:solidFill>
                  <a:srgbClr val="000000"/>
                </a:solidFill>
                <a:latin typeface="Source Sans Pro Light"/>
                <a:ea typeface="Source Sans Pro Light"/>
                <a:cs typeface="Source Sans Pro Light"/>
                <a:sym typeface="Source Sans Pro Light"/>
              </a:rPr>
              <a:t>(1) EDGE &gt; all other models</a:t>
            </a:r>
            <a:br>
              <a:rPr lang="en-US" sz="2400">
                <a:solidFill>
                  <a:srgbClr val="000000"/>
                </a:solidFill>
                <a:latin typeface="Source Sans Pro Light"/>
                <a:ea typeface="Source Sans Pro Light"/>
                <a:cs typeface="Source Sans Pro Light"/>
                <a:sym typeface="Source Sans Pro Light"/>
              </a:rPr>
            </a:br>
            <a:r>
              <a:rPr lang="en-US" sz="2400">
                <a:solidFill>
                  <a:srgbClr val="000000"/>
                </a:solidFill>
                <a:latin typeface="Source Sans Pro Light"/>
                <a:ea typeface="Source Sans Pro Light"/>
                <a:cs typeface="Source Sans Pro Light"/>
                <a:sym typeface="Source Sans Pro Light"/>
              </a:rPr>
              <a:t>(2) frame-based models &gt; token-based models</a:t>
            </a:r>
            <a:br>
              <a:rPr lang="en-US" sz="2400">
                <a:solidFill>
                  <a:srgbClr val="000000"/>
                </a:solidFill>
                <a:latin typeface="Source Sans Pro Light"/>
                <a:ea typeface="Source Sans Pro Light"/>
                <a:cs typeface="Source Sans Pro Light"/>
                <a:sym typeface="Source Sans Pro Light"/>
              </a:rPr>
            </a:br>
            <a:r>
              <a:rPr lang="en-US" sz="2400">
                <a:solidFill>
                  <a:srgbClr val="000000"/>
                </a:solidFill>
                <a:latin typeface="Source Sans Pro Light"/>
                <a:ea typeface="Source Sans Pro Light"/>
                <a:cs typeface="Source Sans Pro Light"/>
                <a:sym typeface="Source Sans Pro Light"/>
              </a:rPr>
              <a:t>(3) GPT-2-based models &gt; LSTM-based models</a:t>
            </a:r>
            <a:endParaRPr sz="2900">
              <a:latin typeface="Source Sans Pro"/>
              <a:ea typeface="Source Sans Pro"/>
              <a:cs typeface="Source Sans Pro"/>
              <a:sym typeface="Source Sans Pro"/>
            </a:endParaRPr>
          </a:p>
        </p:txBody>
      </p:sp>
      <p:sp>
        <p:nvSpPr>
          <p:cNvPr id="702" name="Google Shape;702;p17"/>
          <p:cNvSpPr txBox="1"/>
          <p:nvPr/>
        </p:nvSpPr>
        <p:spPr>
          <a:xfrm>
            <a:off x="838200" y="1308425"/>
            <a:ext cx="47370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i="1">
                <a:solidFill>
                  <a:schemeClr val="dk1"/>
                </a:solidFill>
                <a:latin typeface="Source Sans Pro Light"/>
                <a:ea typeface="Source Sans Pro Light"/>
                <a:cs typeface="Source Sans Pro Light"/>
                <a:sym typeface="Source Sans Pro Light"/>
              </a:rPr>
              <a:t>Response Quality</a:t>
            </a:r>
            <a:endParaRPr i="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pic>
        <p:nvPicPr>
          <p:cNvPr id="708" name="Google Shape;708;p18"/>
          <p:cNvPicPr preferRelativeResize="0"/>
          <p:nvPr/>
        </p:nvPicPr>
        <p:blipFill rotWithShape="1">
          <a:blip r:embed="rId3">
            <a:alphaModFix/>
          </a:blip>
          <a:srcRect/>
          <a:stretch/>
        </p:blipFill>
        <p:spPr>
          <a:xfrm>
            <a:off x="6671125" y="2149775"/>
            <a:ext cx="4226225" cy="3535500"/>
          </a:xfrm>
          <a:prstGeom prst="rect">
            <a:avLst/>
          </a:prstGeom>
          <a:noFill/>
          <a:ln>
            <a:noFill/>
          </a:ln>
        </p:spPr>
      </p:pic>
      <p:sp>
        <p:nvSpPr>
          <p:cNvPr id="709" name="Google Shape;709;p18"/>
          <p:cNvSpPr txBox="1">
            <a:spLocks noGrp="1"/>
          </p:cNvSpPr>
          <p:nvPr>
            <p:ph type="title"/>
          </p:nvPr>
        </p:nvSpPr>
        <p:spPr>
          <a:xfrm>
            <a:off x="838200" y="3730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latin typeface="Source Sans Pro SemiBold"/>
                <a:ea typeface="Source Sans Pro SemiBold"/>
                <a:cs typeface="Source Sans Pro SemiBold"/>
                <a:sym typeface="Source Sans Pro SemiBold"/>
              </a:rPr>
              <a:t>Results: Open-Domain</a:t>
            </a:r>
            <a:endParaRPr i="1" dirty="0">
              <a:latin typeface="Source Sans Pro SemiBold"/>
              <a:ea typeface="Source Sans Pro SemiBold"/>
              <a:cs typeface="Source Sans Pro SemiBold"/>
              <a:sym typeface="Source Sans Pro SemiBold"/>
            </a:endParaRPr>
          </a:p>
        </p:txBody>
      </p:sp>
      <p:sp>
        <p:nvSpPr>
          <p:cNvPr id="710" name="Google Shape;710;p18"/>
          <p:cNvSpPr txBox="1"/>
          <p:nvPr/>
        </p:nvSpPr>
        <p:spPr>
          <a:xfrm>
            <a:off x="838200" y="1308425"/>
            <a:ext cx="47370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i="1" dirty="0">
                <a:solidFill>
                  <a:schemeClr val="dk1"/>
                </a:solidFill>
                <a:latin typeface="Source Sans Pro Light"/>
                <a:ea typeface="Source Sans Pro Light"/>
                <a:cs typeface="Source Sans Pro Light"/>
                <a:sym typeface="Source Sans Pro Light"/>
              </a:rPr>
              <a:t>Controllability and Diversity</a:t>
            </a:r>
            <a:endParaRPr i="1" dirty="0"/>
          </a:p>
        </p:txBody>
      </p:sp>
      <p:sp>
        <p:nvSpPr>
          <p:cNvPr id="711" name="Google Shape;711;p18"/>
          <p:cNvSpPr txBox="1"/>
          <p:nvPr/>
        </p:nvSpPr>
        <p:spPr>
          <a:xfrm>
            <a:off x="911425" y="2149775"/>
            <a:ext cx="5437800" cy="3817425"/>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dirty="0">
                <a:solidFill>
                  <a:schemeClr val="dk1"/>
                </a:solidFill>
                <a:latin typeface="Source Sans Pro Light"/>
                <a:ea typeface="Source Sans Pro Light"/>
                <a:cs typeface="Source Sans Pro Light"/>
                <a:sym typeface="Source Sans Pro Light"/>
              </a:rPr>
              <a:t>Generating 1,5,10 possible responses</a:t>
            </a:r>
            <a:endParaRPr sz="2400" dirty="0">
              <a:solidFill>
                <a:schemeClr val="dk1"/>
              </a:solidFill>
              <a:latin typeface="Source Sans Pro Light"/>
              <a:ea typeface="Source Sans Pro Light"/>
              <a:cs typeface="Source Sans Pro Light"/>
              <a:sym typeface="Source Sans Pro Light"/>
            </a:endParaRPr>
          </a:p>
          <a:p>
            <a:pPr marL="0" lvl="0" indent="0" algn="l" rtl="0">
              <a:lnSpc>
                <a:spcPct val="90000"/>
              </a:lnSpc>
              <a:spcBef>
                <a:spcPts val="1000"/>
              </a:spcBef>
              <a:spcAft>
                <a:spcPts val="0"/>
              </a:spcAft>
              <a:buNone/>
            </a:pPr>
            <a:r>
              <a:rPr lang="en-US" sz="2400" dirty="0">
                <a:solidFill>
                  <a:schemeClr val="dk1"/>
                </a:solidFill>
                <a:latin typeface="Source Sans Pro"/>
                <a:ea typeface="Source Sans Pro"/>
                <a:cs typeface="Source Sans Pro"/>
                <a:sym typeface="Source Sans Pro"/>
              </a:rPr>
              <a:t> </a:t>
            </a:r>
            <a:br>
              <a:rPr lang="en-US" sz="2400" dirty="0">
                <a:solidFill>
                  <a:schemeClr val="dk1"/>
                </a:solidFill>
                <a:latin typeface="Source Sans Pro Light"/>
                <a:ea typeface="Source Sans Pro Light"/>
                <a:cs typeface="Source Sans Pro Light"/>
                <a:sym typeface="Source Sans Pro Light"/>
              </a:rPr>
            </a:br>
            <a:r>
              <a:rPr lang="en-US" sz="2400" b="1" dirty="0" err="1">
                <a:solidFill>
                  <a:schemeClr val="dk1"/>
                </a:solidFill>
                <a:latin typeface="Source Sans Pro Light"/>
                <a:ea typeface="Source Sans Pro Light"/>
                <a:cs typeface="Source Sans Pro Light"/>
                <a:sym typeface="Source Sans Pro Light"/>
              </a:rPr>
              <a:t>SemCov</a:t>
            </a:r>
            <a:r>
              <a:rPr lang="en-US" sz="2400" dirty="0">
                <a:solidFill>
                  <a:schemeClr val="dk1"/>
                </a:solidFill>
                <a:latin typeface="Source Sans Pro Light"/>
                <a:ea typeface="Source Sans Pro Light"/>
                <a:cs typeface="Source Sans Pro Light"/>
                <a:sym typeface="Source Sans Pro Light"/>
              </a:rPr>
              <a:t> measures coverage of exemplar frames across responses </a:t>
            </a:r>
            <a:endParaRPr sz="2400" dirty="0">
              <a:solidFill>
                <a:schemeClr val="dk1"/>
              </a:solidFill>
              <a:latin typeface="Source Sans Pro Light"/>
              <a:ea typeface="Source Sans Pro Light"/>
              <a:cs typeface="Source Sans Pro Light"/>
              <a:sym typeface="Source Sans Pro Light"/>
            </a:endParaRPr>
          </a:p>
          <a:p>
            <a:pPr marL="0" lvl="0" indent="0" algn="l" rtl="0">
              <a:lnSpc>
                <a:spcPct val="90000"/>
              </a:lnSpc>
              <a:spcBef>
                <a:spcPts val="1000"/>
              </a:spcBef>
              <a:spcAft>
                <a:spcPts val="0"/>
              </a:spcAft>
              <a:buClr>
                <a:schemeClr val="dk1"/>
              </a:buClr>
              <a:buSzPts val="1100"/>
              <a:buFont typeface="Arial"/>
              <a:buNone/>
            </a:pPr>
            <a:br>
              <a:rPr lang="en-US" sz="2400" dirty="0">
                <a:solidFill>
                  <a:schemeClr val="dk1"/>
                </a:solidFill>
                <a:latin typeface="Source Sans Pro Light"/>
                <a:ea typeface="Source Sans Pro Light"/>
                <a:cs typeface="Source Sans Pro Light"/>
                <a:sym typeface="Source Sans Pro Light"/>
              </a:rPr>
            </a:br>
            <a:r>
              <a:rPr lang="en-US" sz="2400" b="1" dirty="0">
                <a:solidFill>
                  <a:schemeClr val="dk1"/>
                </a:solidFill>
                <a:latin typeface="Source Sans Pro Light"/>
                <a:ea typeface="Source Sans Pro Light"/>
                <a:cs typeface="Source Sans Pro Light"/>
                <a:sym typeface="Source Sans Pro Light"/>
              </a:rPr>
              <a:t>Dist-2,3</a:t>
            </a:r>
            <a:r>
              <a:rPr lang="en-US" sz="2400" dirty="0">
                <a:solidFill>
                  <a:schemeClr val="dk1"/>
                </a:solidFill>
                <a:latin typeface="Source Sans Pro Light"/>
                <a:ea typeface="Source Sans Pro Light"/>
                <a:cs typeface="Source Sans Pro Light"/>
                <a:sym typeface="Source Sans Pro Light"/>
              </a:rPr>
              <a:t> and </a:t>
            </a:r>
            <a:r>
              <a:rPr lang="en-US" sz="2400" b="1" i="1" dirty="0">
                <a:solidFill>
                  <a:schemeClr val="dk1"/>
                </a:solidFill>
                <a:latin typeface="Source Sans Pro Light"/>
                <a:ea typeface="Source Sans Pro Light"/>
                <a:cs typeface="Source Sans Pro Light"/>
                <a:sym typeface="Source Sans Pro Light"/>
              </a:rPr>
              <a:t>Avg BLEU-2 </a:t>
            </a:r>
            <a:r>
              <a:rPr lang="en-US" sz="2400" dirty="0">
                <a:solidFill>
                  <a:schemeClr val="dk1"/>
                </a:solidFill>
                <a:latin typeface="Source Sans Pro Light"/>
                <a:ea typeface="Source Sans Pro Light"/>
                <a:cs typeface="Source Sans Pro Light"/>
                <a:sym typeface="Source Sans Pro Light"/>
              </a:rPr>
              <a:t>measure token diversity across responses</a:t>
            </a:r>
          </a:p>
          <a:p>
            <a:pPr marL="0" lvl="0" indent="0" algn="l" rtl="0">
              <a:lnSpc>
                <a:spcPct val="90000"/>
              </a:lnSpc>
              <a:spcBef>
                <a:spcPts val="1000"/>
              </a:spcBef>
              <a:spcAft>
                <a:spcPts val="0"/>
              </a:spcAft>
              <a:buNone/>
            </a:pPr>
            <a:endParaRPr sz="2400" dirty="0">
              <a:solidFill>
                <a:schemeClr val="dk1"/>
              </a:solidFill>
              <a:latin typeface="Source Sans Pro Light"/>
              <a:ea typeface="Source Sans Pro Light"/>
              <a:cs typeface="Source Sans Pro Light"/>
              <a:sym typeface="Source Sans Pro Light"/>
            </a:endParaRPr>
          </a:p>
          <a:p>
            <a:pPr marL="0" lvl="0" indent="0" algn="l" rtl="0">
              <a:lnSpc>
                <a:spcPct val="90000"/>
              </a:lnSpc>
              <a:spcBef>
                <a:spcPts val="1000"/>
              </a:spcBef>
              <a:spcAft>
                <a:spcPts val="0"/>
              </a:spcAft>
              <a:buNone/>
            </a:pPr>
            <a:endParaRPr sz="2400" dirty="0">
              <a:solidFill>
                <a:schemeClr val="dk1"/>
              </a:solidFill>
              <a:latin typeface="Source Sans Pro Light"/>
              <a:ea typeface="Source Sans Pro Light"/>
              <a:cs typeface="Source Sans Pro Light"/>
              <a:sym typeface="Source Sans Pro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717" name="Google Shape;717;p19"/>
          <p:cNvPicPr preferRelativeResize="0"/>
          <p:nvPr/>
        </p:nvPicPr>
        <p:blipFill rotWithShape="1">
          <a:blip r:embed="rId3">
            <a:alphaModFix/>
          </a:blip>
          <a:srcRect t="2341" b="54612"/>
          <a:stretch/>
        </p:blipFill>
        <p:spPr>
          <a:xfrm>
            <a:off x="3358585" y="3876125"/>
            <a:ext cx="5474829" cy="2472875"/>
          </a:xfrm>
          <a:prstGeom prst="rect">
            <a:avLst/>
          </a:prstGeom>
          <a:noFill/>
          <a:ln>
            <a:noFill/>
          </a:ln>
        </p:spPr>
      </p:pic>
      <p:sp>
        <p:nvSpPr>
          <p:cNvPr id="718" name="Google Shape;718;p19"/>
          <p:cNvSpPr txBox="1">
            <a:spLocks noGrp="1"/>
          </p:cNvSpPr>
          <p:nvPr>
            <p:ph type="title"/>
          </p:nvPr>
        </p:nvSpPr>
        <p:spPr>
          <a:xfrm>
            <a:off x="838200" y="3730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Results: Open-Domain</a:t>
            </a:r>
            <a:endParaRPr i="1">
              <a:latin typeface="Source Sans Pro SemiBold"/>
              <a:ea typeface="Source Sans Pro SemiBold"/>
              <a:cs typeface="Source Sans Pro SemiBold"/>
              <a:sym typeface="Source Sans Pro SemiBold"/>
            </a:endParaRPr>
          </a:p>
        </p:txBody>
      </p:sp>
      <p:sp>
        <p:nvSpPr>
          <p:cNvPr id="719" name="Google Shape;719;p19"/>
          <p:cNvSpPr txBox="1"/>
          <p:nvPr/>
        </p:nvSpPr>
        <p:spPr>
          <a:xfrm>
            <a:off x="838200" y="1308425"/>
            <a:ext cx="47370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i="1">
                <a:solidFill>
                  <a:schemeClr val="dk1"/>
                </a:solidFill>
                <a:latin typeface="Source Sans Pro Light"/>
                <a:ea typeface="Source Sans Pro Light"/>
                <a:cs typeface="Source Sans Pro Light"/>
                <a:sym typeface="Source Sans Pro Light"/>
              </a:rPr>
              <a:t>Qualitative Results</a:t>
            </a:r>
            <a:endParaRPr i="1"/>
          </a:p>
        </p:txBody>
      </p:sp>
      <p:sp>
        <p:nvSpPr>
          <p:cNvPr id="720" name="Google Shape;720;p19"/>
          <p:cNvSpPr txBox="1">
            <a:spLocks noGrp="1"/>
          </p:cNvSpPr>
          <p:nvPr>
            <p:ph type="body" idx="1"/>
          </p:nvPr>
        </p:nvSpPr>
        <p:spPr>
          <a:xfrm>
            <a:off x="838200" y="1825625"/>
            <a:ext cx="10515600" cy="1923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None/>
            </a:pPr>
            <a:br>
              <a:rPr lang="en-US" sz="2400" dirty="0">
                <a:latin typeface="Source Sans Pro SemiBold"/>
                <a:ea typeface="Source Sans Pro SemiBold"/>
                <a:cs typeface="Source Sans Pro SemiBold"/>
                <a:sym typeface="Source Sans Pro SemiBold"/>
              </a:rPr>
            </a:br>
            <a:r>
              <a:rPr lang="en-US" sz="2400" dirty="0">
                <a:solidFill>
                  <a:srgbClr val="000000"/>
                </a:solidFill>
                <a:latin typeface="Source Sans Pro Light"/>
                <a:ea typeface="Source Sans Pro Light"/>
                <a:cs typeface="Source Sans Pro Light"/>
                <a:sym typeface="Source Sans Pro Light"/>
              </a:rPr>
              <a:t>(1) EDGE generates longer and more specific responses</a:t>
            </a:r>
            <a:endParaRPr sz="2400" dirty="0">
              <a:solidFill>
                <a:srgbClr val="000000"/>
              </a:solidFill>
              <a:latin typeface="Source Sans Pro Light"/>
              <a:ea typeface="Source Sans Pro Light"/>
              <a:cs typeface="Source Sans Pro Light"/>
              <a:sym typeface="Source Sans Pro Light"/>
            </a:endParaRPr>
          </a:p>
          <a:p>
            <a:pPr marL="0" lvl="0" indent="0" algn="l" rtl="0">
              <a:lnSpc>
                <a:spcPct val="90000"/>
              </a:lnSpc>
              <a:spcBef>
                <a:spcPts val="1000"/>
              </a:spcBef>
              <a:spcAft>
                <a:spcPts val="0"/>
              </a:spcAft>
              <a:buNone/>
            </a:pPr>
            <a:r>
              <a:rPr lang="en-US" sz="2400" dirty="0">
                <a:solidFill>
                  <a:srgbClr val="000000"/>
                </a:solidFill>
                <a:latin typeface="Source Sans Pro Light"/>
                <a:ea typeface="Source Sans Pro Light"/>
                <a:cs typeface="Source Sans Pro Light"/>
                <a:sym typeface="Source Sans Pro Light"/>
              </a:rPr>
              <a:t>(2) EDGE generates coherent responses even with irrelevant or missing frames</a:t>
            </a:r>
            <a:endParaRPr sz="2400" dirty="0">
              <a:solidFill>
                <a:srgbClr val="000000"/>
              </a:solidFill>
              <a:latin typeface="Source Sans Pro Light"/>
              <a:ea typeface="Source Sans Pro Light"/>
              <a:cs typeface="Source Sans Pro Light"/>
              <a:sym typeface="Source Sans Pro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718" name="Google Shape;718;p19"/>
          <p:cNvSpPr txBox="1">
            <a:spLocks noGrp="1"/>
          </p:cNvSpPr>
          <p:nvPr>
            <p:ph type="title"/>
          </p:nvPr>
        </p:nvSpPr>
        <p:spPr>
          <a:xfrm>
            <a:off x="838200" y="3730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Results: Open-Domain</a:t>
            </a:r>
            <a:endParaRPr i="1">
              <a:latin typeface="Source Sans Pro SemiBold"/>
              <a:ea typeface="Source Sans Pro SemiBold"/>
              <a:cs typeface="Source Sans Pro SemiBold"/>
              <a:sym typeface="Source Sans Pro SemiBold"/>
            </a:endParaRPr>
          </a:p>
        </p:txBody>
      </p:sp>
      <p:sp>
        <p:nvSpPr>
          <p:cNvPr id="719" name="Google Shape;719;p19"/>
          <p:cNvSpPr txBox="1"/>
          <p:nvPr/>
        </p:nvSpPr>
        <p:spPr>
          <a:xfrm>
            <a:off x="838200" y="1308425"/>
            <a:ext cx="47370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i="1">
                <a:solidFill>
                  <a:schemeClr val="dk1"/>
                </a:solidFill>
                <a:latin typeface="Source Sans Pro Light"/>
                <a:ea typeface="Source Sans Pro Light"/>
                <a:cs typeface="Source Sans Pro Light"/>
                <a:sym typeface="Source Sans Pro Light"/>
              </a:rPr>
              <a:t>Qualitative Results</a:t>
            </a:r>
            <a:endParaRPr i="1"/>
          </a:p>
        </p:txBody>
      </p:sp>
      <p:sp>
        <p:nvSpPr>
          <p:cNvPr id="720" name="Google Shape;720;p19"/>
          <p:cNvSpPr txBox="1">
            <a:spLocks noGrp="1"/>
          </p:cNvSpPr>
          <p:nvPr>
            <p:ph type="body" idx="1"/>
          </p:nvPr>
        </p:nvSpPr>
        <p:spPr>
          <a:xfrm>
            <a:off x="838200" y="1825625"/>
            <a:ext cx="10515600" cy="1923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None/>
            </a:pPr>
            <a:br>
              <a:rPr lang="en-US" sz="2400" dirty="0">
                <a:latin typeface="Source Sans Pro SemiBold"/>
                <a:ea typeface="Source Sans Pro SemiBold"/>
                <a:cs typeface="Source Sans Pro SemiBold"/>
                <a:sym typeface="Source Sans Pro SemiBold"/>
              </a:rPr>
            </a:br>
            <a:r>
              <a:rPr lang="en-US" sz="2400" dirty="0">
                <a:solidFill>
                  <a:srgbClr val="000000"/>
                </a:solidFill>
                <a:latin typeface="Source Sans Pro Light"/>
                <a:ea typeface="Source Sans Pro Light"/>
                <a:cs typeface="Source Sans Pro Light"/>
                <a:sym typeface="Source Sans Pro Light"/>
              </a:rPr>
              <a:t>(1) EDGE generates longer and more specific responses</a:t>
            </a:r>
            <a:endParaRPr sz="2400" dirty="0">
              <a:solidFill>
                <a:srgbClr val="000000"/>
              </a:solidFill>
              <a:latin typeface="Source Sans Pro Light"/>
              <a:ea typeface="Source Sans Pro Light"/>
              <a:cs typeface="Source Sans Pro Light"/>
              <a:sym typeface="Source Sans Pro Light"/>
            </a:endParaRPr>
          </a:p>
          <a:p>
            <a:pPr marL="0" lvl="0" indent="0" algn="l" rtl="0">
              <a:lnSpc>
                <a:spcPct val="90000"/>
              </a:lnSpc>
              <a:spcBef>
                <a:spcPts val="1000"/>
              </a:spcBef>
              <a:spcAft>
                <a:spcPts val="0"/>
              </a:spcAft>
              <a:buNone/>
            </a:pPr>
            <a:r>
              <a:rPr lang="en-US" sz="2400" dirty="0">
                <a:solidFill>
                  <a:srgbClr val="000000"/>
                </a:solidFill>
                <a:latin typeface="Source Sans Pro Light"/>
                <a:ea typeface="Source Sans Pro Light"/>
                <a:cs typeface="Source Sans Pro Light"/>
                <a:sym typeface="Source Sans Pro Light"/>
              </a:rPr>
              <a:t>(2) EDGE generates coherent responses even with irrelevant or missing frames</a:t>
            </a:r>
            <a:endParaRPr sz="2400" dirty="0">
              <a:solidFill>
                <a:srgbClr val="000000"/>
              </a:solidFill>
              <a:latin typeface="Source Sans Pro Light"/>
              <a:ea typeface="Source Sans Pro Light"/>
              <a:cs typeface="Source Sans Pro Light"/>
              <a:sym typeface="Source Sans Pro Light"/>
            </a:endParaRPr>
          </a:p>
          <a:p>
            <a:pPr marL="0" lvl="0" indent="0" algn="l" rtl="0">
              <a:lnSpc>
                <a:spcPct val="90000"/>
              </a:lnSpc>
              <a:spcBef>
                <a:spcPts val="1000"/>
              </a:spcBef>
              <a:spcAft>
                <a:spcPts val="0"/>
              </a:spcAft>
              <a:buNone/>
            </a:pPr>
            <a:r>
              <a:rPr lang="en-US" sz="2400" dirty="0">
                <a:solidFill>
                  <a:srgbClr val="000000"/>
                </a:solidFill>
                <a:latin typeface="Source Sans Pro Light"/>
                <a:ea typeface="Source Sans Pro Light"/>
                <a:cs typeface="Source Sans Pro Light"/>
                <a:sym typeface="Source Sans Pro Light"/>
              </a:rPr>
              <a:t>(3) EDGE occasionally diverges from exemplar response</a:t>
            </a:r>
            <a:endParaRPr sz="2900" dirty="0">
              <a:latin typeface="Source Sans Pro"/>
              <a:ea typeface="Source Sans Pro"/>
              <a:cs typeface="Source Sans Pro"/>
              <a:sym typeface="Source Sans Pro"/>
            </a:endParaRPr>
          </a:p>
        </p:txBody>
      </p:sp>
      <p:pic>
        <p:nvPicPr>
          <p:cNvPr id="7" name="Picture 6">
            <a:extLst>
              <a:ext uri="{FF2B5EF4-FFF2-40B4-BE49-F238E27FC236}">
                <a16:creationId xmlns:a16="http://schemas.microsoft.com/office/drawing/2014/main" id="{6EE79F73-21B0-41DD-B0B9-E9CBE26C8F0B}"/>
              </a:ext>
            </a:extLst>
          </p:cNvPr>
          <p:cNvPicPr>
            <a:picLocks noChangeAspect="1"/>
          </p:cNvPicPr>
          <p:nvPr/>
        </p:nvPicPr>
        <p:blipFill>
          <a:blip r:embed="rId3"/>
          <a:stretch>
            <a:fillRect/>
          </a:stretch>
        </p:blipFill>
        <p:spPr>
          <a:xfrm>
            <a:off x="3593521" y="3795882"/>
            <a:ext cx="5004957" cy="2573274"/>
          </a:xfrm>
          <a:prstGeom prst="rect">
            <a:avLst/>
          </a:prstGeom>
        </p:spPr>
      </p:pic>
    </p:spTree>
    <p:extLst>
      <p:ext uri="{BB962C8B-B14F-4D97-AF65-F5344CB8AC3E}">
        <p14:creationId xmlns:p14="http://schemas.microsoft.com/office/powerpoint/2010/main" val="917993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gd62ba58276_0_726"/>
          <p:cNvSpPr/>
          <p:nvPr/>
        </p:nvSpPr>
        <p:spPr>
          <a:xfrm>
            <a:off x="1576575" y="3636875"/>
            <a:ext cx="8675100" cy="1866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gd62ba58276_0_72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
        <p:nvSpPr>
          <p:cNvPr id="728" name="Google Shape;728;gd62ba58276_0_726"/>
          <p:cNvSpPr txBox="1">
            <a:spLocks noGrp="1"/>
          </p:cNvSpPr>
          <p:nvPr>
            <p:ph type="title"/>
          </p:nvPr>
        </p:nvSpPr>
        <p:spPr>
          <a:xfrm>
            <a:off x="838200" y="3730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Evaluation: Scam Defense</a:t>
            </a:r>
            <a:endParaRPr i="1">
              <a:latin typeface="Source Sans Pro SemiBold"/>
              <a:ea typeface="Source Sans Pro SemiBold"/>
              <a:cs typeface="Source Sans Pro SemiBold"/>
              <a:sym typeface="Source Sans Pro SemiBold"/>
            </a:endParaRPr>
          </a:p>
        </p:txBody>
      </p:sp>
      <p:sp>
        <p:nvSpPr>
          <p:cNvPr id="729" name="Google Shape;729;gd62ba58276_0_726"/>
          <p:cNvSpPr txBox="1">
            <a:spLocks noGrp="1"/>
          </p:cNvSpPr>
          <p:nvPr>
            <p:ph type="body" idx="1"/>
          </p:nvPr>
        </p:nvSpPr>
        <p:spPr>
          <a:xfrm>
            <a:off x="914400" y="1825625"/>
            <a:ext cx="10515600" cy="1866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None/>
            </a:pPr>
            <a:r>
              <a:rPr lang="en-US" sz="2400">
                <a:solidFill>
                  <a:srgbClr val="000000"/>
                </a:solidFill>
                <a:latin typeface="Source Sans Pro Light"/>
                <a:ea typeface="Source Sans Pro Light"/>
                <a:cs typeface="Source Sans Pro Light"/>
                <a:sym typeface="Source Sans Pro Light"/>
              </a:rPr>
              <a:t>Zero-shot generation task</a:t>
            </a:r>
            <a:endParaRPr sz="2400">
              <a:solidFill>
                <a:srgbClr val="000000"/>
              </a:solidFill>
              <a:latin typeface="Source Sans Pro Light"/>
              <a:ea typeface="Source Sans Pro Light"/>
              <a:cs typeface="Source Sans Pro Light"/>
              <a:sym typeface="Source Sans Pro Light"/>
            </a:endParaRPr>
          </a:p>
          <a:p>
            <a:pPr marL="0" lvl="0" indent="0" algn="l" rtl="0">
              <a:lnSpc>
                <a:spcPct val="90000"/>
              </a:lnSpc>
              <a:spcBef>
                <a:spcPts val="1000"/>
              </a:spcBef>
              <a:spcAft>
                <a:spcPts val="0"/>
              </a:spcAft>
              <a:buNone/>
            </a:pPr>
            <a:r>
              <a:rPr lang="en-US" sz="2400">
                <a:solidFill>
                  <a:srgbClr val="000000"/>
                </a:solidFill>
                <a:latin typeface="Source Sans Pro SemiBold"/>
                <a:ea typeface="Source Sans Pro SemiBold"/>
                <a:cs typeface="Source Sans Pro SemiBold"/>
                <a:sym typeface="Source Sans Pro SemiBold"/>
              </a:rPr>
              <a:t>Trained</a:t>
            </a:r>
            <a:r>
              <a:rPr lang="en-US" sz="2400">
                <a:solidFill>
                  <a:srgbClr val="000000"/>
                </a:solidFill>
                <a:latin typeface="Source Sans Pro Light"/>
                <a:ea typeface="Source Sans Pro Light"/>
                <a:cs typeface="Source Sans Pro Light"/>
                <a:sym typeface="Source Sans Pro Light"/>
              </a:rPr>
              <a:t> on DailyDialog</a:t>
            </a:r>
            <a:endParaRPr sz="2400">
              <a:solidFill>
                <a:srgbClr val="000000"/>
              </a:solidFill>
              <a:latin typeface="Source Sans Pro Light"/>
              <a:ea typeface="Source Sans Pro Light"/>
              <a:cs typeface="Source Sans Pro Light"/>
              <a:sym typeface="Source Sans Pro Light"/>
            </a:endParaRPr>
          </a:p>
          <a:p>
            <a:pPr marL="0" lvl="0" indent="0" algn="l" rtl="0">
              <a:lnSpc>
                <a:spcPct val="90000"/>
              </a:lnSpc>
              <a:spcBef>
                <a:spcPts val="1000"/>
              </a:spcBef>
              <a:spcAft>
                <a:spcPts val="0"/>
              </a:spcAft>
              <a:buNone/>
            </a:pPr>
            <a:r>
              <a:rPr lang="en-US" sz="2400">
                <a:solidFill>
                  <a:srgbClr val="000000"/>
                </a:solidFill>
                <a:latin typeface="Source Sans Pro SemiBold"/>
                <a:ea typeface="Source Sans Pro SemiBold"/>
                <a:cs typeface="Source Sans Pro SemiBold"/>
                <a:sym typeface="Source Sans Pro SemiBold"/>
              </a:rPr>
              <a:t>Tested</a:t>
            </a:r>
            <a:r>
              <a:rPr lang="en-US" sz="2400">
                <a:solidFill>
                  <a:srgbClr val="000000"/>
                </a:solidFill>
                <a:latin typeface="Source Sans Pro Light"/>
                <a:ea typeface="Source Sans Pro Light"/>
                <a:cs typeface="Source Sans Pro Light"/>
                <a:sym typeface="Source Sans Pro Light"/>
              </a:rPr>
              <a:t> using scam emails, and anti-scam exemplars</a:t>
            </a:r>
            <a:endParaRPr sz="2400">
              <a:solidFill>
                <a:srgbClr val="000000"/>
              </a:solidFill>
              <a:latin typeface="Source Sans Pro Light"/>
              <a:ea typeface="Source Sans Pro Light"/>
              <a:cs typeface="Source Sans Pro Light"/>
              <a:sym typeface="Source Sans Pro Light"/>
            </a:endParaRPr>
          </a:p>
          <a:p>
            <a:pPr marL="0" lvl="0" indent="0" algn="l" rtl="0">
              <a:lnSpc>
                <a:spcPct val="90000"/>
              </a:lnSpc>
              <a:spcBef>
                <a:spcPts val="1000"/>
              </a:spcBef>
              <a:spcAft>
                <a:spcPts val="0"/>
              </a:spcAft>
              <a:buNone/>
            </a:pPr>
            <a:endParaRPr sz="2400">
              <a:solidFill>
                <a:srgbClr val="000000"/>
              </a:solidFill>
              <a:latin typeface="Source Sans Pro Light"/>
              <a:ea typeface="Source Sans Pro Light"/>
              <a:cs typeface="Source Sans Pro Light"/>
              <a:sym typeface="Source Sans Pro Light"/>
            </a:endParaRPr>
          </a:p>
        </p:txBody>
      </p:sp>
      <p:sp>
        <p:nvSpPr>
          <p:cNvPr id="730" name="Google Shape;730;gd62ba58276_0_726"/>
          <p:cNvSpPr txBox="1">
            <a:spLocks noGrp="1"/>
          </p:cNvSpPr>
          <p:nvPr>
            <p:ph type="body" idx="1"/>
          </p:nvPr>
        </p:nvSpPr>
        <p:spPr>
          <a:xfrm>
            <a:off x="1660025" y="3831275"/>
            <a:ext cx="2743200" cy="932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None/>
            </a:pPr>
            <a:r>
              <a:rPr lang="en-US" sz="2100">
                <a:solidFill>
                  <a:srgbClr val="000000"/>
                </a:solidFill>
                <a:latin typeface="Source Sans Pro SemiBold"/>
                <a:ea typeface="Source Sans Pro SemiBold"/>
                <a:cs typeface="Source Sans Pro SemiBold"/>
                <a:sym typeface="Source Sans Pro SemiBold"/>
              </a:rPr>
              <a:t>Scam Email</a:t>
            </a:r>
            <a:endParaRPr sz="2100">
              <a:solidFill>
                <a:srgbClr val="000000"/>
              </a:solidFill>
              <a:latin typeface="Source Sans Pro SemiBold"/>
              <a:ea typeface="Source Sans Pro SemiBold"/>
              <a:cs typeface="Source Sans Pro SemiBold"/>
              <a:sym typeface="Source Sans Pro SemiBold"/>
            </a:endParaRPr>
          </a:p>
        </p:txBody>
      </p:sp>
      <p:sp>
        <p:nvSpPr>
          <p:cNvPr id="731" name="Google Shape;731;gd62ba58276_0_726"/>
          <p:cNvSpPr txBox="1">
            <a:spLocks noGrp="1"/>
          </p:cNvSpPr>
          <p:nvPr>
            <p:ph type="body" idx="1"/>
          </p:nvPr>
        </p:nvSpPr>
        <p:spPr>
          <a:xfrm>
            <a:off x="4519463" y="3831275"/>
            <a:ext cx="3366600" cy="4374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1000"/>
              </a:spcBef>
              <a:spcAft>
                <a:spcPts val="0"/>
              </a:spcAft>
              <a:buNone/>
            </a:pPr>
            <a:r>
              <a:rPr lang="en-US" sz="2100">
                <a:solidFill>
                  <a:srgbClr val="000000"/>
                </a:solidFill>
                <a:latin typeface="Source Sans Pro SemiBold"/>
                <a:ea typeface="Source Sans Pro SemiBold"/>
                <a:cs typeface="Source Sans Pro SemiBold"/>
                <a:sym typeface="Source Sans Pro SemiBold"/>
              </a:rPr>
              <a:t>Anti-Scam Exemplar</a:t>
            </a:r>
            <a:endParaRPr sz="2100">
              <a:solidFill>
                <a:srgbClr val="000000"/>
              </a:solidFill>
              <a:latin typeface="Source Sans Pro SemiBold"/>
              <a:ea typeface="Source Sans Pro SemiBold"/>
              <a:cs typeface="Source Sans Pro SemiBold"/>
              <a:sym typeface="Source Sans Pro SemiBold"/>
            </a:endParaRPr>
          </a:p>
        </p:txBody>
      </p:sp>
      <p:sp>
        <p:nvSpPr>
          <p:cNvPr id="732" name="Google Shape;732;gd62ba58276_0_726"/>
          <p:cNvSpPr txBox="1">
            <a:spLocks noGrp="1"/>
          </p:cNvSpPr>
          <p:nvPr>
            <p:ph type="body" idx="1"/>
          </p:nvPr>
        </p:nvSpPr>
        <p:spPr>
          <a:xfrm>
            <a:off x="7384500" y="3831275"/>
            <a:ext cx="3366600" cy="4374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1000"/>
              </a:spcBef>
              <a:spcAft>
                <a:spcPts val="0"/>
              </a:spcAft>
              <a:buNone/>
            </a:pPr>
            <a:r>
              <a:rPr lang="en-US" sz="2100">
                <a:solidFill>
                  <a:srgbClr val="000000"/>
                </a:solidFill>
                <a:latin typeface="Source Sans Pro SemiBold"/>
                <a:ea typeface="Source Sans Pro SemiBold"/>
                <a:cs typeface="Source Sans Pro SemiBold"/>
                <a:sym typeface="Source Sans Pro SemiBold"/>
              </a:rPr>
              <a:t>EDGE Response</a:t>
            </a:r>
            <a:endParaRPr sz="2100">
              <a:solidFill>
                <a:srgbClr val="000000"/>
              </a:solidFill>
              <a:latin typeface="Source Sans Pro SemiBold"/>
              <a:ea typeface="Source Sans Pro SemiBold"/>
              <a:cs typeface="Source Sans Pro SemiBold"/>
              <a:sym typeface="Source Sans Pro SemiBold"/>
            </a:endParaRPr>
          </a:p>
        </p:txBody>
      </p:sp>
      <p:graphicFrame>
        <p:nvGraphicFramePr>
          <p:cNvPr id="733" name="Google Shape;733;gd62ba58276_0_726"/>
          <p:cNvGraphicFramePr/>
          <p:nvPr/>
        </p:nvGraphicFramePr>
        <p:xfrm>
          <a:off x="1623225" y="4140163"/>
          <a:ext cx="8675250" cy="1249650"/>
        </p:xfrm>
        <a:graphic>
          <a:graphicData uri="http://schemas.openxmlformats.org/drawingml/2006/table">
            <a:tbl>
              <a:tblPr>
                <a:noFill/>
                <a:tableStyleId>{894E36A3-52B6-4ED5-A330-7F421A5BB05E}</a:tableStyleId>
              </a:tblPr>
              <a:tblGrid>
                <a:gridCol w="2891750">
                  <a:extLst>
                    <a:ext uri="{9D8B030D-6E8A-4147-A177-3AD203B41FA5}">
                      <a16:colId xmlns:a16="http://schemas.microsoft.com/office/drawing/2014/main" val="20000"/>
                    </a:ext>
                  </a:extLst>
                </a:gridCol>
                <a:gridCol w="2891750">
                  <a:extLst>
                    <a:ext uri="{9D8B030D-6E8A-4147-A177-3AD203B41FA5}">
                      <a16:colId xmlns:a16="http://schemas.microsoft.com/office/drawing/2014/main" val="20001"/>
                    </a:ext>
                  </a:extLst>
                </a:gridCol>
                <a:gridCol w="2891750">
                  <a:extLst>
                    <a:ext uri="{9D8B030D-6E8A-4147-A177-3AD203B41FA5}">
                      <a16:colId xmlns:a16="http://schemas.microsoft.com/office/drawing/2014/main" val="20002"/>
                    </a:ext>
                  </a:extLst>
                </a:gridCol>
              </a:tblGrid>
              <a:tr h="1249650">
                <a:tc>
                  <a:txBody>
                    <a:bodyPr/>
                    <a:lstStyle/>
                    <a:p>
                      <a:pPr marL="0" lvl="0" indent="0" algn="l" rtl="0">
                        <a:spcBef>
                          <a:spcPts val="0"/>
                        </a:spcBef>
                        <a:spcAft>
                          <a:spcPts val="0"/>
                        </a:spcAft>
                        <a:buNone/>
                      </a:pPr>
                      <a:r>
                        <a:rPr lang="en-US" dirty="0">
                          <a:latin typeface="Source Sans Pro"/>
                          <a:ea typeface="Source Sans Pro"/>
                          <a:cs typeface="Source Sans Pro"/>
                          <a:sym typeface="Source Sans Pro"/>
                        </a:rPr>
                        <a:t>“</a:t>
                      </a:r>
                      <a:r>
                        <a:rPr lang="en-US" dirty="0" err="1">
                          <a:latin typeface="Source Sans Pro"/>
                          <a:ea typeface="Source Sans Pro"/>
                          <a:cs typeface="Source Sans Pro"/>
                          <a:sym typeface="Source Sans Pro"/>
                        </a:rPr>
                        <a:t>i</a:t>
                      </a:r>
                      <a:r>
                        <a:rPr lang="en-US" dirty="0">
                          <a:latin typeface="Source Sans Pro"/>
                          <a:ea typeface="Source Sans Pro"/>
                          <a:cs typeface="Source Sans Pro"/>
                          <a:sym typeface="Source Sans Pro"/>
                        </a:rPr>
                        <a:t> want you to assist in investing money […] my son shall tell you where the funds are being maintained and discuss remuneration for your services”</a:t>
                      </a:r>
                      <a:endParaRPr dirty="0">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i="1" dirty="0">
                          <a:latin typeface="Source Sans Pro"/>
                          <a:ea typeface="Source Sans Pro"/>
                          <a:cs typeface="Source Sans Pro"/>
                          <a:sym typeface="Source Sans Pro"/>
                        </a:rPr>
                        <a:t>Intent: Ask For Contact or Location</a:t>
                      </a:r>
                      <a:br>
                        <a:rPr lang="en-US" dirty="0">
                          <a:latin typeface="Source Sans Pro"/>
                          <a:ea typeface="Source Sans Pro"/>
                          <a:cs typeface="Source Sans Pro"/>
                          <a:sym typeface="Source Sans Pro"/>
                        </a:rPr>
                      </a:br>
                      <a:r>
                        <a:rPr lang="en-US" dirty="0">
                          <a:latin typeface="Source Sans Pro"/>
                          <a:ea typeface="Source Sans Pro"/>
                          <a:cs typeface="Source Sans Pro"/>
                          <a:sym typeface="Source Sans Pro"/>
                        </a:rPr>
                        <a:t>“Are you located near me? Could we meet up soon about this? Tell me where your place is.”</a:t>
                      </a:r>
                      <a:endParaRPr dirty="0">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dirty="0">
                          <a:latin typeface="Source Sans Pro"/>
                          <a:ea typeface="Source Sans Pro"/>
                          <a:cs typeface="Source Sans Pro"/>
                          <a:sym typeface="Source Sans Pro"/>
                        </a:rPr>
                        <a:t>“Would you please be able to meet me about the location of the funds?”</a:t>
                      </a:r>
                      <a:endParaRPr dirty="0">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734" name="Google Shape;734;gd62ba58276_0_726"/>
          <p:cNvSpPr txBox="1"/>
          <p:nvPr/>
        </p:nvSpPr>
        <p:spPr>
          <a:xfrm>
            <a:off x="5016000" y="5434213"/>
            <a:ext cx="47370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i="1">
                <a:solidFill>
                  <a:schemeClr val="dk1"/>
                </a:solidFill>
                <a:latin typeface="Source Sans Pro Light"/>
                <a:ea typeface="Source Sans Pro Light"/>
                <a:cs typeface="Source Sans Pro Light"/>
                <a:sym typeface="Source Sans Pro Light"/>
              </a:rPr>
              <a:t>Test Example</a:t>
            </a:r>
            <a:endParaRPr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7b064de3d2_0_16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Background: Control in Dialogue</a:t>
            </a:r>
            <a:endParaRPr>
              <a:latin typeface="Source Sans Pro SemiBold"/>
              <a:ea typeface="Source Sans Pro SemiBold"/>
              <a:cs typeface="Source Sans Pro SemiBold"/>
              <a:sym typeface="Source Sans Pro SemiBold"/>
            </a:endParaRPr>
          </a:p>
        </p:txBody>
      </p:sp>
      <p:sp>
        <p:nvSpPr>
          <p:cNvPr id="132" name="Google Shape;132;g7b064de3d2_0_167"/>
          <p:cNvSpPr txBox="1">
            <a:spLocks noGrp="1"/>
          </p:cNvSpPr>
          <p:nvPr>
            <p:ph type="body" idx="1"/>
          </p:nvPr>
        </p:nvSpPr>
        <p:spPr>
          <a:xfrm>
            <a:off x="585075" y="9297550"/>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sz="2400">
              <a:solidFill>
                <a:srgbClr val="000000"/>
              </a:solidFill>
              <a:latin typeface="Open Sans"/>
              <a:ea typeface="Open Sans"/>
              <a:cs typeface="Open Sans"/>
              <a:sym typeface="Open Sans"/>
            </a:endParaRPr>
          </a:p>
          <a:p>
            <a:pPr marL="0" lvl="0" indent="0" algn="l" rtl="0">
              <a:lnSpc>
                <a:spcPct val="90000"/>
              </a:lnSpc>
              <a:spcBef>
                <a:spcPts val="0"/>
              </a:spcBef>
              <a:spcAft>
                <a:spcPts val="0"/>
              </a:spcAft>
              <a:buNone/>
            </a:pPr>
            <a:r>
              <a:rPr lang="en-US" sz="2400" i="0">
                <a:solidFill>
                  <a:srgbClr val="000000"/>
                </a:solidFill>
                <a:latin typeface="Open Sans"/>
                <a:ea typeface="Open Sans"/>
                <a:cs typeface="Open Sans"/>
                <a:sym typeface="Open Sans"/>
              </a:rPr>
              <a:t>Dialogue systems pretrained with large language models (DialoGPT, </a:t>
            </a:r>
            <a:r>
              <a:rPr lang="en-US" sz="2400">
                <a:solidFill>
                  <a:srgbClr val="000000"/>
                </a:solidFill>
                <a:latin typeface="Open Sans"/>
                <a:ea typeface="Open Sans"/>
                <a:cs typeface="Open Sans"/>
                <a:sym typeface="Open Sans"/>
              </a:rPr>
              <a:t>Blenderbot</a:t>
            </a:r>
            <a:r>
              <a:rPr lang="en-US" sz="2400" i="0">
                <a:solidFill>
                  <a:srgbClr val="000000"/>
                </a:solidFill>
                <a:latin typeface="Open Sans"/>
                <a:ea typeface="Open Sans"/>
                <a:cs typeface="Open Sans"/>
                <a:sym typeface="Open Sans"/>
              </a:rPr>
              <a:t>, etc.) generate locally coherent responses.</a:t>
            </a:r>
            <a:endParaRPr>
              <a:latin typeface="Open Sans"/>
              <a:ea typeface="Open Sans"/>
              <a:cs typeface="Open Sans"/>
              <a:sym typeface="Open Sans"/>
            </a:endParaRPr>
          </a:p>
          <a:p>
            <a:pPr marL="0" lvl="0" indent="0" algn="l" rtl="0">
              <a:lnSpc>
                <a:spcPct val="90000"/>
              </a:lnSpc>
              <a:spcBef>
                <a:spcPts val="1000"/>
              </a:spcBef>
              <a:spcAft>
                <a:spcPts val="0"/>
              </a:spcAft>
              <a:buNone/>
            </a:pPr>
            <a:r>
              <a:rPr lang="en-US" sz="2400">
                <a:solidFill>
                  <a:srgbClr val="000000"/>
                </a:solidFill>
                <a:latin typeface="Open Sans"/>
                <a:ea typeface="Open Sans"/>
                <a:cs typeface="Open Sans"/>
                <a:sym typeface="Open Sans"/>
              </a:rPr>
              <a:t>However,</a:t>
            </a:r>
            <a:r>
              <a:rPr lang="en-US" sz="2400" i="0">
                <a:solidFill>
                  <a:srgbClr val="000000"/>
                </a:solidFill>
                <a:latin typeface="Open Sans"/>
                <a:ea typeface="Open Sans"/>
                <a:cs typeface="Open Sans"/>
                <a:sym typeface="Open Sans"/>
              </a:rPr>
              <a:t> generated responses are </a:t>
            </a:r>
            <a:r>
              <a:rPr lang="en-US" sz="2400">
                <a:solidFill>
                  <a:srgbClr val="000000"/>
                </a:solidFill>
                <a:latin typeface="Open Sans"/>
                <a:ea typeface="Open Sans"/>
                <a:cs typeface="Open Sans"/>
                <a:sym typeface="Open Sans"/>
              </a:rPr>
              <a:t>often uninformative and lack fine-grained control over responses necessary to achieve specific goals.</a:t>
            </a:r>
            <a:endParaRPr>
              <a:latin typeface="Open Sans"/>
              <a:ea typeface="Open Sans"/>
              <a:cs typeface="Open Sans"/>
              <a:sym typeface="Open Sans"/>
            </a:endParaRPr>
          </a:p>
        </p:txBody>
      </p:sp>
      <p:sp>
        <p:nvSpPr>
          <p:cNvPr id="133" name="Google Shape;133;g7b064de3d2_0_167"/>
          <p:cNvSpPr txBox="1">
            <a:spLocks noGrp="1"/>
          </p:cNvSpPr>
          <p:nvPr>
            <p:ph type="ctrTitle" idx="4294967295"/>
          </p:nvPr>
        </p:nvSpPr>
        <p:spPr>
          <a:xfrm>
            <a:off x="859375" y="1883725"/>
            <a:ext cx="10940100" cy="708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000"/>
              <a:buFont typeface="Arial"/>
              <a:buNone/>
            </a:pPr>
            <a:r>
              <a:rPr lang="en-US" sz="2800">
                <a:solidFill>
                  <a:srgbClr val="000000"/>
                </a:solidFill>
                <a:latin typeface="Source Sans Pro SemiBold"/>
                <a:ea typeface="Source Sans Pro SemiBold"/>
                <a:cs typeface="Source Sans Pro SemiBold"/>
                <a:sym typeface="Source Sans Pro SemiBold"/>
              </a:rPr>
              <a:t>Open-domain dialogue systems</a:t>
            </a:r>
            <a:endParaRPr sz="2800">
              <a:solidFill>
                <a:srgbClr val="000000"/>
              </a:solidFill>
              <a:latin typeface="Source Sans Pro"/>
              <a:ea typeface="Source Sans Pro"/>
              <a:cs typeface="Source Sans Pro"/>
              <a:sym typeface="Source Sans Pro"/>
            </a:endParaRPr>
          </a:p>
        </p:txBody>
      </p:sp>
      <p:sp>
        <p:nvSpPr>
          <p:cNvPr id="134" name="Google Shape;134;g7b064de3d2_0_167"/>
          <p:cNvSpPr txBox="1">
            <a:spLocks noGrp="1"/>
          </p:cNvSpPr>
          <p:nvPr>
            <p:ph type="ctrTitle" idx="4294967295"/>
          </p:nvPr>
        </p:nvSpPr>
        <p:spPr>
          <a:xfrm>
            <a:off x="2321600" y="3088050"/>
            <a:ext cx="9559200" cy="550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000"/>
              <a:buFont typeface="Arial"/>
              <a:buNone/>
            </a:pPr>
            <a:r>
              <a:rPr lang="en-US" sz="2800">
                <a:solidFill>
                  <a:srgbClr val="000000"/>
                </a:solidFill>
                <a:latin typeface="Source Sans Pro"/>
                <a:ea typeface="Source Sans Pro"/>
                <a:cs typeface="Source Sans Pro"/>
                <a:sym typeface="Source Sans Pro"/>
              </a:rPr>
              <a:t>Coherent responses</a:t>
            </a:r>
            <a:endParaRPr sz="2800">
              <a:solidFill>
                <a:srgbClr val="000000"/>
              </a:solidFill>
              <a:latin typeface="Source Sans Pro"/>
              <a:ea typeface="Source Sans Pro"/>
              <a:cs typeface="Source Sans Pro"/>
              <a:sym typeface="Source Sans Pro"/>
            </a:endParaRPr>
          </a:p>
        </p:txBody>
      </p:sp>
      <p:sp>
        <p:nvSpPr>
          <p:cNvPr id="135" name="Google Shape;135;g7b064de3d2_0_167"/>
          <p:cNvSpPr txBox="1">
            <a:spLocks noGrp="1"/>
          </p:cNvSpPr>
          <p:nvPr>
            <p:ph type="ctrTitle" idx="4294967295"/>
          </p:nvPr>
        </p:nvSpPr>
        <p:spPr>
          <a:xfrm>
            <a:off x="2321600" y="3671288"/>
            <a:ext cx="6551700" cy="44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000"/>
              <a:buFont typeface="Arial"/>
              <a:buNone/>
            </a:pPr>
            <a:r>
              <a:rPr lang="en-US" sz="2800">
                <a:solidFill>
                  <a:srgbClr val="000000"/>
                </a:solidFill>
                <a:latin typeface="Source Sans Pro"/>
                <a:ea typeface="Source Sans Pro"/>
                <a:cs typeface="Source Sans Pro"/>
                <a:sym typeface="Source Sans Pro"/>
              </a:rPr>
              <a:t>Follow system-level goals</a:t>
            </a:r>
            <a:endParaRPr sz="2800">
              <a:solidFill>
                <a:srgbClr val="000000"/>
              </a:solidFill>
              <a:latin typeface="Source Sans Pro"/>
              <a:ea typeface="Source Sans Pro"/>
              <a:cs typeface="Source Sans Pro"/>
              <a:sym typeface="Source Sans Pro"/>
            </a:endParaRPr>
          </a:p>
        </p:txBody>
      </p:sp>
      <p:pic>
        <p:nvPicPr>
          <p:cNvPr id="136" name="Google Shape;136;g7b064de3d2_0_167" descr="Green Tick Checkmark Vector Icon For Checkbox Marker Symbol Stock  Illustration - Download Image Now - iStock"/>
          <p:cNvPicPr preferRelativeResize="0"/>
          <p:nvPr/>
        </p:nvPicPr>
        <p:blipFill rotWithShape="1">
          <a:blip r:embed="rId3">
            <a:alphaModFix/>
          </a:blip>
          <a:srcRect l="27984" t="25000" r="27454" b="25436"/>
          <a:stretch/>
        </p:blipFill>
        <p:spPr>
          <a:xfrm>
            <a:off x="1937675" y="3164257"/>
            <a:ext cx="291661" cy="324388"/>
          </a:xfrm>
          <a:prstGeom prst="rect">
            <a:avLst/>
          </a:prstGeom>
          <a:noFill/>
          <a:ln>
            <a:noFill/>
          </a:ln>
        </p:spPr>
      </p:pic>
      <p:pic>
        <p:nvPicPr>
          <p:cNvPr id="137" name="Google Shape;137;g7b064de3d2_0_167"/>
          <p:cNvPicPr preferRelativeResize="0"/>
          <p:nvPr/>
        </p:nvPicPr>
        <p:blipFill>
          <a:blip r:embed="rId4">
            <a:alphaModFix/>
          </a:blip>
          <a:stretch>
            <a:fillRect/>
          </a:stretch>
        </p:blipFill>
        <p:spPr>
          <a:xfrm>
            <a:off x="1937675" y="3781388"/>
            <a:ext cx="291651" cy="333306"/>
          </a:xfrm>
          <a:prstGeom prst="rect">
            <a:avLst/>
          </a:prstGeom>
          <a:noFill/>
          <a:ln>
            <a:noFill/>
          </a:ln>
        </p:spPr>
      </p:pic>
      <p:sp>
        <p:nvSpPr>
          <p:cNvPr id="138" name="Google Shape;138;g7b064de3d2_0_167"/>
          <p:cNvSpPr txBox="1">
            <a:spLocks noGrp="1"/>
          </p:cNvSpPr>
          <p:nvPr>
            <p:ph type="ctrTitle" idx="4294967295"/>
          </p:nvPr>
        </p:nvSpPr>
        <p:spPr>
          <a:xfrm>
            <a:off x="2321600" y="8966325"/>
            <a:ext cx="9559200" cy="550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000"/>
              <a:buFont typeface="Arial"/>
              <a:buNone/>
            </a:pPr>
            <a:r>
              <a:rPr lang="en-US" sz="2800">
                <a:solidFill>
                  <a:srgbClr val="000000"/>
                </a:solidFill>
                <a:latin typeface="Source Sans Pro"/>
                <a:ea typeface="Source Sans Pro"/>
                <a:cs typeface="Source Sans Pro"/>
                <a:sym typeface="Source Sans Pro"/>
              </a:rPr>
              <a:t>Consistent responses</a:t>
            </a:r>
            <a:endParaRPr sz="2800">
              <a:solidFill>
                <a:srgbClr val="000000"/>
              </a:solidFill>
              <a:latin typeface="Source Sans Pro"/>
              <a:ea typeface="Source Sans Pro"/>
              <a:cs typeface="Source Sans Pro"/>
              <a:sym typeface="Source Sans Pro"/>
            </a:endParaRPr>
          </a:p>
        </p:txBody>
      </p:sp>
      <p:pic>
        <p:nvPicPr>
          <p:cNvPr id="139" name="Google Shape;139;g7b064de3d2_0_167"/>
          <p:cNvPicPr preferRelativeResize="0"/>
          <p:nvPr/>
        </p:nvPicPr>
        <p:blipFill>
          <a:blip r:embed="rId4">
            <a:alphaModFix/>
          </a:blip>
          <a:stretch>
            <a:fillRect/>
          </a:stretch>
        </p:blipFill>
        <p:spPr>
          <a:xfrm>
            <a:off x="1953750" y="9059188"/>
            <a:ext cx="291651" cy="333306"/>
          </a:xfrm>
          <a:prstGeom prst="rect">
            <a:avLst/>
          </a:prstGeom>
          <a:noFill/>
          <a:ln>
            <a:noFill/>
          </a:ln>
        </p:spPr>
      </p:pic>
      <p:sp>
        <p:nvSpPr>
          <p:cNvPr id="140" name="Google Shape;140;g7b064de3d2_0_167"/>
          <p:cNvSpPr txBox="1">
            <a:spLocks noGrp="1"/>
          </p:cNvSpPr>
          <p:nvPr>
            <p:ph type="ctrTitle" idx="4294967295"/>
          </p:nvPr>
        </p:nvSpPr>
        <p:spPr>
          <a:xfrm>
            <a:off x="864500" y="2439000"/>
            <a:ext cx="10940100" cy="6489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42857"/>
              <a:buFont typeface="Arial"/>
              <a:buNone/>
            </a:pPr>
            <a:r>
              <a:rPr lang="en-US" sz="2800" dirty="0">
                <a:latin typeface="Source Sans Pro"/>
                <a:ea typeface="Source Sans Pro"/>
                <a:cs typeface="Source Sans Pro"/>
                <a:sym typeface="Source Sans Pro"/>
              </a:rPr>
              <a:t>DialoGPT </a:t>
            </a:r>
            <a:r>
              <a:rPr lang="en-US" sz="2800" dirty="0">
                <a:latin typeface="Source Sans Pro Light"/>
                <a:ea typeface="Source Sans Pro Light"/>
                <a:cs typeface="Source Sans Pro Light"/>
                <a:sym typeface="Source Sans Pro Light"/>
              </a:rPr>
              <a:t>(Zhang 2020)</a:t>
            </a:r>
            <a:r>
              <a:rPr lang="en-US" sz="2800" dirty="0">
                <a:latin typeface="Source Sans Pro"/>
                <a:ea typeface="Source Sans Pro"/>
                <a:cs typeface="Source Sans Pro"/>
                <a:sym typeface="Source Sans Pro"/>
              </a:rPr>
              <a:t>, </a:t>
            </a:r>
            <a:r>
              <a:rPr lang="en-US" sz="2800" dirty="0" err="1">
                <a:latin typeface="Source Sans Pro"/>
                <a:ea typeface="Source Sans Pro"/>
                <a:cs typeface="Source Sans Pro"/>
                <a:sym typeface="Source Sans Pro"/>
              </a:rPr>
              <a:t>BlenderBot</a:t>
            </a:r>
            <a:r>
              <a:rPr lang="en-US" sz="2800" dirty="0">
                <a:latin typeface="Source Sans Pro"/>
                <a:ea typeface="Source Sans Pro"/>
                <a:cs typeface="Source Sans Pro"/>
                <a:sym typeface="Source Sans Pro"/>
              </a:rPr>
              <a:t> </a:t>
            </a:r>
            <a:r>
              <a:rPr lang="en-US" sz="2800" dirty="0">
                <a:latin typeface="Source Sans Pro Light"/>
                <a:ea typeface="Source Sans Pro Light"/>
                <a:cs typeface="Source Sans Pro Light"/>
                <a:sym typeface="Source Sans Pro Light"/>
              </a:rPr>
              <a:t>(Roller 2020)</a:t>
            </a:r>
            <a:r>
              <a:rPr lang="en-US" sz="2800" dirty="0">
                <a:latin typeface="Source Sans Pro"/>
                <a:ea typeface="Source Sans Pro"/>
                <a:cs typeface="Source Sans Pro"/>
                <a:sym typeface="Source Sans Pro"/>
              </a:rPr>
              <a:t>, </a:t>
            </a:r>
            <a:r>
              <a:rPr lang="en-US" sz="2800" dirty="0" err="1">
                <a:latin typeface="Source Sans Pro"/>
                <a:ea typeface="Source Sans Pro"/>
                <a:cs typeface="Source Sans Pro"/>
                <a:sym typeface="Source Sans Pro"/>
              </a:rPr>
              <a:t>TransferTransfo</a:t>
            </a:r>
            <a:r>
              <a:rPr lang="en-US" sz="2800" dirty="0">
                <a:latin typeface="Source Sans Pro"/>
                <a:ea typeface="Source Sans Pro"/>
                <a:cs typeface="Source Sans Pro"/>
                <a:sym typeface="Source Sans Pro"/>
              </a:rPr>
              <a:t> </a:t>
            </a:r>
            <a:r>
              <a:rPr lang="en-US" sz="2800" dirty="0">
                <a:latin typeface="Source Sans Pro Light"/>
                <a:ea typeface="Source Sans Pro Light"/>
                <a:cs typeface="Source Sans Pro Light"/>
                <a:sym typeface="Source Sans Pro Light"/>
              </a:rPr>
              <a:t>(Wolf 2019) </a:t>
            </a:r>
            <a:endParaRPr sz="2800" dirty="0">
              <a:latin typeface="Source Sans Pro Light"/>
              <a:ea typeface="Source Sans Pro Light"/>
              <a:cs typeface="Source Sans Pro Light"/>
              <a:sym typeface="Source Sans Pro Light"/>
            </a:endParaRPr>
          </a:p>
        </p:txBody>
      </p:sp>
      <p:sp>
        <p:nvSpPr>
          <p:cNvPr id="141" name="Google Shape;141;g7b064de3d2_0_167"/>
          <p:cNvSpPr/>
          <p:nvPr/>
        </p:nvSpPr>
        <p:spPr>
          <a:xfrm>
            <a:off x="7740500" y="3766987"/>
            <a:ext cx="1819200" cy="6489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Source Sans Pro"/>
                <a:ea typeface="Source Sans Pro"/>
                <a:cs typeface="Source Sans Pro"/>
                <a:sym typeface="Source Sans Pro"/>
              </a:rPr>
              <a:t>I’m worried about flying to London!</a:t>
            </a:r>
            <a:endParaRPr sz="1700">
              <a:latin typeface="Source Sans Pro"/>
              <a:ea typeface="Source Sans Pro"/>
              <a:cs typeface="Source Sans Pro"/>
              <a:sym typeface="Source Sans Pro"/>
            </a:endParaRPr>
          </a:p>
        </p:txBody>
      </p:sp>
      <p:sp>
        <p:nvSpPr>
          <p:cNvPr id="142" name="Google Shape;142;g7b064de3d2_0_167"/>
          <p:cNvSpPr/>
          <p:nvPr/>
        </p:nvSpPr>
        <p:spPr>
          <a:xfrm>
            <a:off x="8357950" y="4555713"/>
            <a:ext cx="2132700" cy="888600"/>
          </a:xfrm>
          <a:prstGeom prst="rect">
            <a:avLst/>
          </a:prstGeom>
          <a:solidFill>
            <a:schemeClr val="lt1"/>
          </a:solid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Source Sans Pro"/>
                <a:ea typeface="Source Sans Pro"/>
                <a:cs typeface="Source Sans Pro"/>
                <a:sym typeface="Source Sans Pro"/>
              </a:rPr>
              <a:t>No worries, I can book your trip. When do you want to fly?</a:t>
            </a:r>
            <a:endParaRPr sz="1700">
              <a:latin typeface="Source Sans Pro"/>
              <a:ea typeface="Source Sans Pro"/>
              <a:cs typeface="Source Sans Pro"/>
              <a:sym typeface="Source Sans Pro"/>
            </a:endParaRPr>
          </a:p>
        </p:txBody>
      </p:sp>
      <p:pic>
        <p:nvPicPr>
          <p:cNvPr id="143" name="Google Shape;143;g7b064de3d2_0_167"/>
          <p:cNvPicPr preferRelativeResize="0"/>
          <p:nvPr/>
        </p:nvPicPr>
        <p:blipFill>
          <a:blip r:embed="rId5">
            <a:alphaModFix/>
          </a:blip>
          <a:stretch>
            <a:fillRect/>
          </a:stretch>
        </p:blipFill>
        <p:spPr>
          <a:xfrm>
            <a:off x="10657273" y="4778325"/>
            <a:ext cx="443400" cy="443400"/>
          </a:xfrm>
          <a:prstGeom prst="rect">
            <a:avLst/>
          </a:prstGeom>
          <a:noFill/>
          <a:ln>
            <a:noFill/>
          </a:ln>
        </p:spPr>
      </p:pic>
      <p:pic>
        <p:nvPicPr>
          <p:cNvPr id="144" name="Google Shape;144;g7b064de3d2_0_167"/>
          <p:cNvPicPr preferRelativeResize="0"/>
          <p:nvPr/>
        </p:nvPicPr>
        <p:blipFill>
          <a:blip r:embed="rId6">
            <a:alphaModFix/>
          </a:blip>
          <a:stretch>
            <a:fillRect/>
          </a:stretch>
        </p:blipFill>
        <p:spPr>
          <a:xfrm>
            <a:off x="7211625" y="3869725"/>
            <a:ext cx="443400" cy="443400"/>
          </a:xfrm>
          <a:prstGeom prst="rect">
            <a:avLst/>
          </a:prstGeom>
          <a:noFill/>
          <a:ln>
            <a:noFill/>
          </a:ln>
        </p:spPr>
      </p:pic>
      <p:sp>
        <p:nvSpPr>
          <p:cNvPr id="145" name="Google Shape;145;g7b064de3d2_0_167"/>
          <p:cNvSpPr txBox="1">
            <a:spLocks noGrp="1"/>
          </p:cNvSpPr>
          <p:nvPr>
            <p:ph type="ctrTitle" idx="4294967295"/>
          </p:nvPr>
        </p:nvSpPr>
        <p:spPr>
          <a:xfrm>
            <a:off x="8281750" y="5456625"/>
            <a:ext cx="2132700" cy="44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000"/>
              <a:buFont typeface="Arial"/>
              <a:buNone/>
            </a:pPr>
            <a:r>
              <a:rPr lang="en-US" sz="2100">
                <a:solidFill>
                  <a:srgbClr val="FF0000"/>
                </a:solidFill>
                <a:latin typeface="Source Sans Pro"/>
                <a:ea typeface="Source Sans Pro"/>
                <a:cs typeface="Source Sans Pro"/>
                <a:sym typeface="Source Sans Pro"/>
              </a:rPr>
              <a:t>Therapy Bot </a:t>
            </a:r>
            <a:endParaRPr sz="2100">
              <a:solidFill>
                <a:srgbClr val="FF0000"/>
              </a:solidFill>
              <a:latin typeface="Source Sans Pro"/>
              <a:ea typeface="Source Sans Pro"/>
              <a:cs typeface="Source Sans Pro"/>
              <a:sym typeface="Source Sans Pr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gd62ba58276_0_7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741" name="Google Shape;741;gd62ba58276_0_716"/>
          <p:cNvSpPr txBox="1">
            <a:spLocks noGrp="1"/>
          </p:cNvSpPr>
          <p:nvPr>
            <p:ph type="title"/>
          </p:nvPr>
        </p:nvSpPr>
        <p:spPr>
          <a:xfrm>
            <a:off x="838200" y="3730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Results: Scam Defense</a:t>
            </a:r>
            <a:endParaRPr i="1">
              <a:latin typeface="Source Sans Pro SemiBold"/>
              <a:ea typeface="Source Sans Pro SemiBold"/>
              <a:cs typeface="Source Sans Pro SemiBold"/>
              <a:sym typeface="Source Sans Pro SemiBold"/>
            </a:endParaRPr>
          </a:p>
        </p:txBody>
      </p:sp>
      <p:sp>
        <p:nvSpPr>
          <p:cNvPr id="742" name="Google Shape;742;gd62ba58276_0_716"/>
          <p:cNvSpPr txBox="1"/>
          <p:nvPr/>
        </p:nvSpPr>
        <p:spPr>
          <a:xfrm>
            <a:off x="838200" y="1308425"/>
            <a:ext cx="47370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i="1">
                <a:solidFill>
                  <a:schemeClr val="dk1"/>
                </a:solidFill>
                <a:latin typeface="Source Sans Pro Light"/>
                <a:ea typeface="Source Sans Pro Light"/>
                <a:cs typeface="Source Sans Pro Light"/>
                <a:sym typeface="Source Sans Pro Light"/>
              </a:rPr>
              <a:t>Quantitative Results </a:t>
            </a:r>
            <a:endParaRPr i="1"/>
          </a:p>
        </p:txBody>
      </p:sp>
      <p:pic>
        <p:nvPicPr>
          <p:cNvPr id="743" name="Google Shape;743;gd62ba58276_0_716"/>
          <p:cNvPicPr preferRelativeResize="0"/>
          <p:nvPr/>
        </p:nvPicPr>
        <p:blipFill rotWithShape="1">
          <a:blip r:embed="rId3">
            <a:alphaModFix/>
          </a:blip>
          <a:srcRect/>
          <a:stretch/>
        </p:blipFill>
        <p:spPr>
          <a:xfrm>
            <a:off x="2989500" y="4193400"/>
            <a:ext cx="5896475" cy="1502100"/>
          </a:xfrm>
          <a:prstGeom prst="rect">
            <a:avLst/>
          </a:prstGeom>
          <a:noFill/>
          <a:ln>
            <a:noFill/>
          </a:ln>
        </p:spPr>
      </p:pic>
      <p:sp>
        <p:nvSpPr>
          <p:cNvPr id="744" name="Google Shape;744;gd62ba58276_0_716"/>
          <p:cNvSpPr txBox="1">
            <a:spLocks noGrp="1"/>
          </p:cNvSpPr>
          <p:nvPr>
            <p:ph type="body" idx="1"/>
          </p:nvPr>
        </p:nvSpPr>
        <p:spPr>
          <a:xfrm>
            <a:off x="838200" y="1978025"/>
            <a:ext cx="10515600" cy="1923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None/>
            </a:pPr>
            <a:br>
              <a:rPr lang="en-US" sz="2400" dirty="0">
                <a:latin typeface="Source Sans Pro SemiBold"/>
                <a:ea typeface="Source Sans Pro SemiBold"/>
                <a:cs typeface="Source Sans Pro SemiBold"/>
                <a:sym typeface="Source Sans Pro SemiBold"/>
              </a:rPr>
            </a:br>
            <a:r>
              <a:rPr lang="en-US" sz="2400" dirty="0">
                <a:solidFill>
                  <a:srgbClr val="000000"/>
                </a:solidFill>
                <a:latin typeface="Source Sans Pro Light"/>
                <a:ea typeface="Source Sans Pro Light"/>
                <a:cs typeface="Source Sans Pro Light"/>
                <a:sym typeface="Source Sans Pro Light"/>
              </a:rPr>
              <a:t>(1) EDGE responses better </a:t>
            </a:r>
            <a:r>
              <a:rPr lang="en-US" sz="2400" dirty="0">
                <a:solidFill>
                  <a:srgbClr val="000000"/>
                </a:solidFill>
                <a:latin typeface="Source Sans Pro SemiBold"/>
                <a:ea typeface="Source Sans Pro SemiBold"/>
                <a:cs typeface="Source Sans Pro SemiBold"/>
                <a:sym typeface="Source Sans Pro SemiBold"/>
              </a:rPr>
              <a:t>preserved exemplar intents</a:t>
            </a:r>
            <a:endParaRPr sz="2400" dirty="0">
              <a:solidFill>
                <a:srgbClr val="000000"/>
              </a:solidFill>
              <a:latin typeface="Source Sans Pro SemiBold"/>
              <a:ea typeface="Source Sans Pro SemiBold"/>
              <a:cs typeface="Source Sans Pro SemiBold"/>
              <a:sym typeface="Source Sans Pro SemiBold"/>
            </a:endParaRPr>
          </a:p>
          <a:p>
            <a:pPr marL="0" lvl="0" indent="0" algn="l" rtl="0">
              <a:lnSpc>
                <a:spcPct val="90000"/>
              </a:lnSpc>
              <a:spcBef>
                <a:spcPts val="1000"/>
              </a:spcBef>
              <a:spcAft>
                <a:spcPts val="0"/>
              </a:spcAft>
              <a:buNone/>
            </a:pPr>
            <a:r>
              <a:rPr lang="en-US" sz="2400" dirty="0">
                <a:solidFill>
                  <a:srgbClr val="000000"/>
                </a:solidFill>
                <a:latin typeface="Source Sans Pro Light"/>
                <a:ea typeface="Source Sans Pro Light"/>
                <a:cs typeface="Source Sans Pro Light"/>
                <a:sym typeface="Source Sans Pro Light"/>
              </a:rPr>
              <a:t>(2) EDGE responses were more </a:t>
            </a:r>
            <a:r>
              <a:rPr lang="en-US" sz="2400" dirty="0">
                <a:solidFill>
                  <a:srgbClr val="000000"/>
                </a:solidFill>
                <a:latin typeface="Source Sans Pro SemiBold"/>
                <a:ea typeface="Source Sans Pro SemiBold"/>
                <a:cs typeface="Source Sans Pro SemiBold"/>
                <a:sym typeface="Source Sans Pro SemiBold"/>
              </a:rPr>
              <a:t>coherent and engaging</a:t>
            </a:r>
            <a:r>
              <a:rPr lang="en-US" sz="2400" dirty="0">
                <a:solidFill>
                  <a:srgbClr val="000000"/>
                </a:solidFill>
                <a:latin typeface="Source Sans Pro Light"/>
                <a:ea typeface="Source Sans Pro Light"/>
                <a:cs typeface="Source Sans Pro Light"/>
                <a:sym typeface="Source Sans Pro Light"/>
              </a:rPr>
              <a:t> </a:t>
            </a:r>
            <a:endParaRPr sz="2900" dirty="0">
              <a:latin typeface="Source Sans Pro"/>
              <a:ea typeface="Source Sans Pro"/>
              <a:cs typeface="Source Sans Pro"/>
              <a:sym typeface="Source Sans Pro"/>
            </a:endParaRPr>
          </a:p>
        </p:txBody>
      </p:sp>
      <p:sp>
        <p:nvSpPr>
          <p:cNvPr id="745" name="Google Shape;745;gd62ba58276_0_716"/>
          <p:cNvSpPr txBox="1"/>
          <p:nvPr/>
        </p:nvSpPr>
        <p:spPr>
          <a:xfrm>
            <a:off x="3206700" y="3795425"/>
            <a:ext cx="47370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i="1" dirty="0">
                <a:solidFill>
                  <a:schemeClr val="dk1"/>
                </a:solidFill>
                <a:latin typeface="Source Sans Pro Light"/>
                <a:ea typeface="Source Sans Pro Light"/>
                <a:cs typeface="Source Sans Pro Light"/>
                <a:sym typeface="Source Sans Pro Light"/>
              </a:rPr>
              <a:t>Human Ratings</a:t>
            </a:r>
            <a:endParaRPr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22"/>
          <p:cNvSpPr txBox="1">
            <a:spLocks noGrp="1"/>
          </p:cNvSpPr>
          <p:nvPr>
            <p:ph type="body" idx="1"/>
          </p:nvPr>
        </p:nvSpPr>
        <p:spPr>
          <a:xfrm>
            <a:off x="838200" y="1825625"/>
            <a:ext cx="10138500" cy="4351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r>
              <a:rPr lang="en-US" sz="2400" dirty="0">
                <a:latin typeface="Source Sans Pro Light"/>
                <a:ea typeface="Source Sans Pro Light"/>
                <a:cs typeface="Source Sans Pro Light"/>
                <a:sym typeface="Source Sans Pro Light"/>
              </a:rPr>
              <a:t>EDGE generates responses based on </a:t>
            </a:r>
            <a:r>
              <a:rPr lang="en-US" sz="2400" dirty="0">
                <a:latin typeface="Source Sans Pro"/>
                <a:ea typeface="Source Sans Pro"/>
                <a:cs typeface="Source Sans Pro"/>
                <a:sym typeface="Source Sans Pro"/>
              </a:rPr>
              <a:t>semantic frames</a:t>
            </a:r>
            <a:r>
              <a:rPr lang="en-US" sz="2400" dirty="0">
                <a:latin typeface="Source Sans Pro Light"/>
                <a:ea typeface="Source Sans Pro Light"/>
                <a:cs typeface="Source Sans Pro Light"/>
                <a:sym typeface="Source Sans Pro Light"/>
              </a:rPr>
              <a:t> of exemplar responses.</a:t>
            </a:r>
            <a:endParaRPr sz="2400" dirty="0">
              <a:solidFill>
                <a:srgbClr val="000000"/>
              </a:solidFill>
              <a:latin typeface="Source Sans Pro Light"/>
              <a:ea typeface="Source Sans Pro Light"/>
              <a:cs typeface="Source Sans Pro Light"/>
              <a:sym typeface="Source Sans Pro Light"/>
            </a:endParaRPr>
          </a:p>
          <a:p>
            <a:pPr marL="0" lvl="0" indent="0" algn="l" rtl="0">
              <a:lnSpc>
                <a:spcPct val="90000"/>
              </a:lnSpc>
              <a:spcBef>
                <a:spcPts val="0"/>
              </a:spcBef>
              <a:spcAft>
                <a:spcPts val="0"/>
              </a:spcAft>
              <a:buNone/>
            </a:pPr>
            <a:endParaRPr sz="2400" dirty="0">
              <a:solidFill>
                <a:srgbClr val="000000"/>
              </a:solidFill>
              <a:latin typeface="Source Sans Pro Light"/>
              <a:ea typeface="Source Sans Pro Light"/>
              <a:cs typeface="Source Sans Pro Light"/>
              <a:sym typeface="Source Sans Pro Light"/>
            </a:endParaRPr>
          </a:p>
          <a:p>
            <a:pPr marL="0" lvl="0" indent="0" algn="l" rtl="0">
              <a:lnSpc>
                <a:spcPct val="90000"/>
              </a:lnSpc>
              <a:spcBef>
                <a:spcPts val="0"/>
              </a:spcBef>
              <a:spcAft>
                <a:spcPts val="0"/>
              </a:spcAft>
              <a:buNone/>
            </a:pPr>
            <a:r>
              <a:rPr lang="en-US" sz="2400" dirty="0">
                <a:solidFill>
                  <a:srgbClr val="000000"/>
                </a:solidFill>
                <a:latin typeface="Source Sans Pro Light"/>
                <a:ea typeface="Source Sans Pro Light"/>
                <a:cs typeface="Source Sans Pro Light"/>
                <a:sym typeface="Source Sans Pro Light"/>
              </a:rPr>
              <a:t>EDGE achieves </a:t>
            </a:r>
            <a:r>
              <a:rPr lang="en-US" sz="2400" dirty="0">
                <a:solidFill>
                  <a:srgbClr val="000000"/>
                </a:solidFill>
                <a:latin typeface="Source Sans Pro"/>
                <a:ea typeface="Source Sans Pro"/>
                <a:cs typeface="Source Sans Pro"/>
                <a:sym typeface="Source Sans Pro"/>
              </a:rPr>
              <a:t>coherent responses</a:t>
            </a:r>
            <a:r>
              <a:rPr lang="en-US" sz="2400" dirty="0">
                <a:solidFill>
                  <a:srgbClr val="000000"/>
                </a:solidFill>
                <a:latin typeface="Source Sans Pro Light"/>
                <a:ea typeface="Source Sans Pro Light"/>
                <a:cs typeface="Source Sans Pro Light"/>
                <a:sym typeface="Source Sans Pro Light"/>
              </a:rPr>
              <a:t> that </a:t>
            </a:r>
            <a:r>
              <a:rPr lang="en-US" sz="2400" i="0" dirty="0">
                <a:solidFill>
                  <a:srgbClr val="000000"/>
                </a:solidFill>
                <a:latin typeface="Source Sans Pro"/>
                <a:ea typeface="Source Sans Pro"/>
                <a:cs typeface="Source Sans Pro"/>
                <a:sym typeface="Source Sans Pro"/>
              </a:rPr>
              <a:t>pr</a:t>
            </a:r>
            <a:r>
              <a:rPr lang="en-US" sz="2400" dirty="0">
                <a:solidFill>
                  <a:srgbClr val="000000"/>
                </a:solidFill>
                <a:latin typeface="Source Sans Pro"/>
                <a:ea typeface="Source Sans Pro"/>
                <a:cs typeface="Source Sans Pro"/>
                <a:sym typeface="Source Sans Pro"/>
              </a:rPr>
              <a:t>eserve system-level goals</a:t>
            </a:r>
            <a:r>
              <a:rPr lang="en-US" sz="2400" dirty="0">
                <a:solidFill>
                  <a:srgbClr val="000000"/>
                </a:solidFill>
                <a:latin typeface="Source Sans Pro Light"/>
                <a:ea typeface="Source Sans Pro Light"/>
                <a:cs typeface="Source Sans Pro Light"/>
                <a:sym typeface="Source Sans Pro Light"/>
              </a:rPr>
              <a:t> (implicitly present in exemplars) as demonstrated in our experiments.</a:t>
            </a:r>
            <a:endParaRPr sz="2400" dirty="0">
              <a:latin typeface="Source Sans Pro Light"/>
              <a:ea typeface="Source Sans Pro Light"/>
              <a:cs typeface="Source Sans Pro Light"/>
              <a:sym typeface="Source Sans Pro Light"/>
            </a:endParaRPr>
          </a:p>
          <a:p>
            <a:pPr marL="0" lvl="0" indent="0" algn="l" rtl="0">
              <a:lnSpc>
                <a:spcPct val="90000"/>
              </a:lnSpc>
              <a:spcBef>
                <a:spcPts val="0"/>
              </a:spcBef>
              <a:spcAft>
                <a:spcPts val="0"/>
              </a:spcAft>
              <a:buNone/>
            </a:pPr>
            <a:endParaRPr sz="2400" dirty="0">
              <a:latin typeface="Source Sans Pro Light"/>
              <a:ea typeface="Source Sans Pro Light"/>
              <a:cs typeface="Source Sans Pro Light"/>
              <a:sym typeface="Source Sans Pro Light"/>
            </a:endParaRPr>
          </a:p>
          <a:p>
            <a:pPr marL="0" lvl="0" indent="0" algn="l" rtl="0">
              <a:lnSpc>
                <a:spcPct val="90000"/>
              </a:lnSpc>
              <a:spcBef>
                <a:spcPts val="0"/>
              </a:spcBef>
              <a:spcAft>
                <a:spcPts val="0"/>
              </a:spcAft>
              <a:buNone/>
            </a:pPr>
            <a:r>
              <a:rPr lang="en-US" sz="2400" i="0" dirty="0">
                <a:solidFill>
                  <a:srgbClr val="000000"/>
                </a:solidFill>
                <a:latin typeface="Source Sans Pro Light"/>
                <a:ea typeface="Source Sans Pro Light"/>
                <a:cs typeface="Source Sans Pro Light"/>
                <a:sym typeface="Source Sans Pro Light"/>
              </a:rPr>
              <a:t>EDGE’s key advantages are its </a:t>
            </a:r>
            <a:r>
              <a:rPr lang="en-US" sz="2400" i="0" dirty="0">
                <a:solidFill>
                  <a:srgbClr val="000000"/>
                </a:solidFill>
                <a:latin typeface="Source Sans Pro"/>
                <a:ea typeface="Source Sans Pro"/>
                <a:cs typeface="Source Sans Pro"/>
                <a:sym typeface="Source Sans Pro"/>
              </a:rPr>
              <a:t>controllability</a:t>
            </a:r>
            <a:r>
              <a:rPr lang="en-US" sz="2400" i="0" dirty="0">
                <a:solidFill>
                  <a:srgbClr val="000000"/>
                </a:solidFill>
                <a:latin typeface="Source Sans Pro Light"/>
                <a:ea typeface="Source Sans Pro Light"/>
                <a:cs typeface="Source Sans Pro Light"/>
                <a:sym typeface="Source Sans Pro Light"/>
              </a:rPr>
              <a:t> and </a:t>
            </a:r>
            <a:r>
              <a:rPr lang="en-US" sz="2400" i="0" dirty="0">
                <a:solidFill>
                  <a:srgbClr val="000000"/>
                </a:solidFill>
                <a:latin typeface="Source Sans Pro"/>
                <a:ea typeface="Source Sans Pro"/>
                <a:cs typeface="Source Sans Pro"/>
                <a:sym typeface="Source Sans Pro"/>
              </a:rPr>
              <a:t>zero-shot performance</a:t>
            </a:r>
            <a:r>
              <a:rPr lang="en-US" sz="2400" dirty="0">
                <a:latin typeface="Source Sans Pro Light"/>
                <a:ea typeface="Source Sans Pro Light"/>
                <a:cs typeface="Source Sans Pro Light"/>
                <a:sym typeface="Source Sans Pro Light"/>
              </a:rPr>
              <a:t> </a:t>
            </a:r>
            <a:endParaRPr sz="2400" i="0" dirty="0">
              <a:solidFill>
                <a:srgbClr val="000000"/>
              </a:solidFill>
              <a:latin typeface="Source Sans Pro Light"/>
              <a:ea typeface="Source Sans Pro Light"/>
              <a:cs typeface="Source Sans Pro Light"/>
              <a:sym typeface="Source Sans Pro Light"/>
            </a:endParaRPr>
          </a:p>
        </p:txBody>
      </p:sp>
      <p:sp>
        <p:nvSpPr>
          <p:cNvPr id="751" name="Google Shape;75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
        <p:nvSpPr>
          <p:cNvPr id="752" name="Google Shape;752;p22"/>
          <p:cNvSpPr txBox="1"/>
          <p:nvPr/>
        </p:nvSpPr>
        <p:spPr>
          <a:xfrm>
            <a:off x="4025225" y="5237750"/>
            <a:ext cx="67395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https://github.com/prakharguptaz/EDGE-exemplars</a:t>
            </a:r>
            <a:endParaRPr sz="2000">
              <a:solidFill>
                <a:schemeClr val="dk1"/>
              </a:solidFill>
              <a:latin typeface="Open Sans"/>
              <a:ea typeface="Open Sans"/>
              <a:cs typeface="Open Sans"/>
              <a:sym typeface="Open Sans"/>
            </a:endParaRPr>
          </a:p>
          <a:p>
            <a:pPr marL="0" marR="0" lvl="0" indent="0" algn="l" rtl="0">
              <a:spcBef>
                <a:spcPts val="0"/>
              </a:spcBef>
              <a:spcAft>
                <a:spcPts val="0"/>
              </a:spcAft>
              <a:buNone/>
            </a:pPr>
            <a:endParaRPr sz="2000">
              <a:solidFill>
                <a:schemeClr val="dk1"/>
              </a:solidFill>
              <a:latin typeface="Open Sans"/>
              <a:ea typeface="Open Sans"/>
              <a:cs typeface="Open Sans"/>
              <a:sym typeface="Open Sans"/>
            </a:endParaRPr>
          </a:p>
        </p:txBody>
      </p:sp>
      <p:pic>
        <p:nvPicPr>
          <p:cNvPr id="753" name="Google Shape;753;p22" descr="Qr code&#10;&#10;Description automatically generated"/>
          <p:cNvPicPr preferRelativeResize="0"/>
          <p:nvPr/>
        </p:nvPicPr>
        <p:blipFill rotWithShape="1">
          <a:blip r:embed="rId4">
            <a:alphaModFix/>
          </a:blip>
          <a:srcRect/>
          <a:stretch/>
        </p:blipFill>
        <p:spPr>
          <a:xfrm>
            <a:off x="2365252" y="4546960"/>
            <a:ext cx="1545675" cy="1545675"/>
          </a:xfrm>
          <a:prstGeom prst="rect">
            <a:avLst/>
          </a:prstGeom>
          <a:noFill/>
          <a:ln>
            <a:noFill/>
          </a:ln>
        </p:spPr>
      </p:pic>
      <p:sp>
        <p:nvSpPr>
          <p:cNvPr id="754" name="Google Shape;754;p22"/>
          <p:cNvSpPr txBox="1">
            <a:spLocks noGrp="1"/>
          </p:cNvSpPr>
          <p:nvPr>
            <p:ph type="title"/>
          </p:nvPr>
        </p:nvSpPr>
        <p:spPr>
          <a:xfrm>
            <a:off x="838200" y="3730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Conclusion</a:t>
            </a:r>
            <a:endParaRPr i="1">
              <a:latin typeface="Source Sans Pro SemiBold"/>
              <a:ea typeface="Source Sans Pro SemiBold"/>
              <a:cs typeface="Source Sans Pro SemiBold"/>
              <a:sym typeface="Source Sans Pro SemiBold"/>
            </a:endParaRPr>
          </a:p>
        </p:txBody>
      </p:sp>
      <p:sp>
        <p:nvSpPr>
          <p:cNvPr id="755" name="Google Shape;755;p22"/>
          <p:cNvSpPr txBox="1">
            <a:spLocks noGrp="1"/>
          </p:cNvSpPr>
          <p:nvPr>
            <p:ph type="body" idx="1"/>
          </p:nvPr>
        </p:nvSpPr>
        <p:spPr>
          <a:xfrm>
            <a:off x="4063200" y="4832675"/>
            <a:ext cx="7976700" cy="491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2400">
                <a:latin typeface="Source Sans Pro Light"/>
                <a:ea typeface="Source Sans Pro Light"/>
                <a:cs typeface="Source Sans Pro Light"/>
                <a:sym typeface="Source Sans Pro Light"/>
              </a:rPr>
              <a:t>Check out the code for this project!</a:t>
            </a:r>
            <a:endParaRPr sz="2400" i="0">
              <a:solidFill>
                <a:srgbClr val="000000"/>
              </a:solidFill>
              <a:latin typeface="Source Sans Pro Light"/>
              <a:ea typeface="Source Sans Pro Light"/>
              <a:cs typeface="Source Sans Pro Light"/>
              <a:sym typeface="Source Sans Pro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gd8d9e158a9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1100" dirty="0" err="1">
                <a:latin typeface="Arial"/>
                <a:ea typeface="Arial"/>
                <a:cs typeface="Arial"/>
                <a:sym typeface="Arial"/>
              </a:rPr>
              <a:t>Yizhe</a:t>
            </a:r>
            <a:r>
              <a:rPr lang="en-US" sz="1100" dirty="0">
                <a:latin typeface="Arial"/>
                <a:ea typeface="Arial"/>
                <a:cs typeface="Arial"/>
                <a:sym typeface="Arial"/>
              </a:rPr>
              <a:t> Zhang, </a:t>
            </a:r>
            <a:r>
              <a:rPr lang="en-US" sz="1100" dirty="0" err="1">
                <a:latin typeface="Arial"/>
                <a:ea typeface="Arial"/>
                <a:cs typeface="Arial"/>
                <a:sym typeface="Arial"/>
              </a:rPr>
              <a:t>Siqi</a:t>
            </a:r>
            <a:r>
              <a:rPr lang="en-US" sz="1100" dirty="0">
                <a:latin typeface="Arial"/>
                <a:ea typeface="Arial"/>
                <a:cs typeface="Arial"/>
                <a:sym typeface="Arial"/>
              </a:rPr>
              <a:t> Sun, Michel Galley, Yen-Chun Chen, Chris Brockett, Xiang Gao, </a:t>
            </a:r>
            <a:r>
              <a:rPr lang="en-US" sz="1100" dirty="0" err="1">
                <a:latin typeface="Arial"/>
                <a:ea typeface="Arial"/>
                <a:cs typeface="Arial"/>
                <a:sym typeface="Arial"/>
              </a:rPr>
              <a:t>Jianfeng</a:t>
            </a:r>
            <a:r>
              <a:rPr lang="en-US" sz="1100" dirty="0">
                <a:latin typeface="Arial"/>
                <a:ea typeface="Arial"/>
                <a:cs typeface="Arial"/>
                <a:sym typeface="Arial"/>
              </a:rPr>
              <a:t> Gao, </a:t>
            </a:r>
            <a:r>
              <a:rPr lang="en-US" sz="1100" dirty="0" err="1">
                <a:latin typeface="Arial"/>
                <a:ea typeface="Arial"/>
                <a:cs typeface="Arial"/>
                <a:sym typeface="Arial"/>
              </a:rPr>
              <a:t>Jingjing</a:t>
            </a:r>
            <a:r>
              <a:rPr lang="en-US" sz="1100" dirty="0">
                <a:latin typeface="Arial"/>
                <a:ea typeface="Arial"/>
                <a:cs typeface="Arial"/>
                <a:sym typeface="Arial"/>
              </a:rPr>
              <a:t> Liu, and Bill Dolan. 2020. </a:t>
            </a:r>
            <a:r>
              <a:rPr lang="en-US" sz="1100" dirty="0">
                <a:solidFill>
                  <a:srgbClr val="000080"/>
                </a:solidFill>
                <a:latin typeface="Arial"/>
                <a:ea typeface="Arial"/>
                <a:cs typeface="Arial"/>
                <a:sym typeface="Arial"/>
              </a:rPr>
              <a:t>DIALOGPT : Largescale generative pre-training for conversational response generation</a:t>
            </a:r>
            <a:r>
              <a:rPr lang="en-US" sz="1100" dirty="0">
                <a:latin typeface="Arial"/>
                <a:ea typeface="Arial"/>
                <a:cs typeface="Arial"/>
                <a:sym typeface="Arial"/>
              </a:rPr>
              <a:t>.</a:t>
            </a:r>
            <a:endParaRPr sz="1100" dirty="0">
              <a:latin typeface="Arial"/>
              <a:ea typeface="Arial"/>
              <a:cs typeface="Arial"/>
              <a:sym typeface="Arial"/>
            </a:endParaRPr>
          </a:p>
          <a:p>
            <a:pPr marL="0" lvl="0" indent="0" algn="l" rtl="0">
              <a:spcBef>
                <a:spcPts val="1000"/>
              </a:spcBef>
              <a:spcAft>
                <a:spcPts val="0"/>
              </a:spcAft>
              <a:buNone/>
            </a:pPr>
            <a:r>
              <a:rPr lang="en-US" sz="1100" dirty="0">
                <a:latin typeface="Arial"/>
                <a:ea typeface="Arial"/>
                <a:cs typeface="Arial"/>
                <a:sym typeface="Arial"/>
              </a:rPr>
              <a:t>Stephen Roller, Emily </a:t>
            </a:r>
            <a:r>
              <a:rPr lang="en-US" sz="1100" dirty="0" err="1">
                <a:latin typeface="Arial"/>
                <a:ea typeface="Arial"/>
                <a:cs typeface="Arial"/>
                <a:sym typeface="Arial"/>
              </a:rPr>
              <a:t>Dinan</a:t>
            </a:r>
            <a:r>
              <a:rPr lang="en-US" sz="1100" dirty="0">
                <a:latin typeface="Arial"/>
                <a:ea typeface="Arial"/>
                <a:cs typeface="Arial"/>
                <a:sym typeface="Arial"/>
              </a:rPr>
              <a:t>, </a:t>
            </a:r>
            <a:r>
              <a:rPr lang="en-US" sz="1100" dirty="0" err="1">
                <a:latin typeface="Arial"/>
                <a:ea typeface="Arial"/>
                <a:cs typeface="Arial"/>
                <a:sym typeface="Arial"/>
              </a:rPr>
              <a:t>Naman</a:t>
            </a:r>
            <a:r>
              <a:rPr lang="en-US" sz="1100" dirty="0">
                <a:latin typeface="Arial"/>
                <a:ea typeface="Arial"/>
                <a:cs typeface="Arial"/>
                <a:sym typeface="Arial"/>
              </a:rPr>
              <a:t> Goyal, Da Ju, Mary Williamson, </a:t>
            </a:r>
            <a:r>
              <a:rPr lang="en-US" sz="1100" dirty="0" err="1">
                <a:latin typeface="Arial"/>
                <a:ea typeface="Arial"/>
                <a:cs typeface="Arial"/>
                <a:sym typeface="Arial"/>
              </a:rPr>
              <a:t>Yinhan</a:t>
            </a:r>
            <a:r>
              <a:rPr lang="en-US" sz="1100" dirty="0">
                <a:latin typeface="Arial"/>
                <a:ea typeface="Arial"/>
                <a:cs typeface="Arial"/>
                <a:sym typeface="Arial"/>
              </a:rPr>
              <a:t> Liu, Jing Xu, </a:t>
            </a:r>
            <a:r>
              <a:rPr lang="en-US" sz="1100" dirty="0" err="1">
                <a:latin typeface="Arial"/>
                <a:ea typeface="Arial"/>
                <a:cs typeface="Arial"/>
                <a:sym typeface="Arial"/>
              </a:rPr>
              <a:t>Myle</a:t>
            </a:r>
            <a:r>
              <a:rPr lang="en-US" sz="1100" dirty="0">
                <a:latin typeface="Arial"/>
                <a:ea typeface="Arial"/>
                <a:cs typeface="Arial"/>
                <a:sym typeface="Arial"/>
              </a:rPr>
              <a:t> Ott, Kurt Shuster, Eric M Smith, et al. 2020. Recipes for building an open-domain chatbot. </a:t>
            </a:r>
            <a:r>
              <a:rPr lang="en-US" sz="1100" dirty="0" err="1">
                <a:latin typeface="Arial"/>
                <a:ea typeface="Arial"/>
                <a:cs typeface="Arial"/>
                <a:sym typeface="Arial"/>
              </a:rPr>
              <a:t>arXiv</a:t>
            </a:r>
            <a:r>
              <a:rPr lang="en-US" sz="1100" dirty="0">
                <a:latin typeface="Arial"/>
                <a:ea typeface="Arial"/>
                <a:cs typeface="Arial"/>
                <a:sym typeface="Arial"/>
              </a:rPr>
              <a:t> preprint arXiv:2004.13637</a:t>
            </a:r>
            <a:endParaRPr sz="1100" dirty="0">
              <a:latin typeface="Arial"/>
              <a:ea typeface="Arial"/>
              <a:cs typeface="Arial"/>
              <a:sym typeface="Arial"/>
            </a:endParaRPr>
          </a:p>
          <a:p>
            <a:pPr marL="0" lvl="0" indent="0" algn="l" rtl="0">
              <a:spcBef>
                <a:spcPts val="1000"/>
              </a:spcBef>
              <a:spcAft>
                <a:spcPts val="0"/>
              </a:spcAft>
              <a:buNone/>
            </a:pPr>
            <a:r>
              <a:rPr lang="en-US" sz="1100" dirty="0">
                <a:latin typeface="Arial"/>
                <a:ea typeface="Arial"/>
                <a:cs typeface="Arial"/>
                <a:sym typeface="Arial"/>
              </a:rPr>
              <a:t>Thomas Wolf, Victor </a:t>
            </a:r>
            <a:r>
              <a:rPr lang="en-US" sz="1100" dirty="0" err="1">
                <a:latin typeface="Arial"/>
                <a:ea typeface="Arial"/>
                <a:cs typeface="Arial"/>
                <a:sym typeface="Arial"/>
              </a:rPr>
              <a:t>Sanh</a:t>
            </a:r>
            <a:r>
              <a:rPr lang="en-US" sz="1100" dirty="0">
                <a:latin typeface="Arial"/>
                <a:ea typeface="Arial"/>
                <a:cs typeface="Arial"/>
                <a:sym typeface="Arial"/>
              </a:rPr>
              <a:t>, Julien </a:t>
            </a:r>
            <a:r>
              <a:rPr lang="en-US" sz="1100" dirty="0" err="1">
                <a:latin typeface="Arial"/>
                <a:ea typeface="Arial"/>
                <a:cs typeface="Arial"/>
                <a:sym typeface="Arial"/>
              </a:rPr>
              <a:t>Chaumond</a:t>
            </a:r>
            <a:r>
              <a:rPr lang="en-US" sz="1100" dirty="0">
                <a:latin typeface="Arial"/>
                <a:ea typeface="Arial"/>
                <a:cs typeface="Arial"/>
                <a:sym typeface="Arial"/>
              </a:rPr>
              <a:t>, and Clement </a:t>
            </a:r>
            <a:r>
              <a:rPr lang="en-US" sz="1100" dirty="0" err="1">
                <a:latin typeface="Arial"/>
                <a:ea typeface="Arial"/>
                <a:cs typeface="Arial"/>
                <a:sym typeface="Arial"/>
              </a:rPr>
              <a:t>Delangue</a:t>
            </a:r>
            <a:r>
              <a:rPr lang="en-US" sz="1100" dirty="0">
                <a:latin typeface="Arial"/>
                <a:ea typeface="Arial"/>
                <a:cs typeface="Arial"/>
                <a:sym typeface="Arial"/>
              </a:rPr>
              <a:t>. 2019. </a:t>
            </a:r>
            <a:r>
              <a:rPr lang="en-US" sz="1100" dirty="0" err="1">
                <a:solidFill>
                  <a:srgbClr val="000080"/>
                </a:solidFill>
                <a:latin typeface="Arial"/>
                <a:ea typeface="Arial"/>
                <a:cs typeface="Arial"/>
                <a:sym typeface="Arial"/>
              </a:rPr>
              <a:t>Transfertransfo</a:t>
            </a:r>
            <a:r>
              <a:rPr lang="en-US" sz="1100" dirty="0">
                <a:solidFill>
                  <a:srgbClr val="000080"/>
                </a:solidFill>
                <a:latin typeface="Arial"/>
                <a:ea typeface="Arial"/>
                <a:cs typeface="Arial"/>
                <a:sym typeface="Arial"/>
              </a:rPr>
              <a:t>: A transfer learning approach for neural network based conversational agents</a:t>
            </a:r>
            <a:r>
              <a:rPr lang="en-US" sz="1100" dirty="0">
                <a:latin typeface="Arial"/>
                <a:ea typeface="Arial"/>
                <a:cs typeface="Arial"/>
                <a:sym typeface="Arial"/>
              </a:rPr>
              <a:t>.</a:t>
            </a:r>
            <a:endParaRPr sz="1100" dirty="0">
              <a:latin typeface="Arial"/>
              <a:ea typeface="Arial"/>
              <a:cs typeface="Arial"/>
              <a:sym typeface="Arial"/>
            </a:endParaRPr>
          </a:p>
          <a:p>
            <a:pPr marL="0" lvl="0" indent="0" algn="l" rtl="0">
              <a:spcBef>
                <a:spcPts val="1000"/>
              </a:spcBef>
              <a:spcAft>
                <a:spcPts val="0"/>
              </a:spcAft>
              <a:buNone/>
            </a:pPr>
            <a:r>
              <a:rPr lang="en-US" sz="1100" dirty="0" err="1">
                <a:latin typeface="Arial"/>
                <a:ea typeface="Arial"/>
                <a:cs typeface="Arial"/>
                <a:sym typeface="Arial"/>
              </a:rPr>
              <a:t>Saizheng</a:t>
            </a:r>
            <a:r>
              <a:rPr lang="en-US" sz="1100" dirty="0">
                <a:latin typeface="Arial"/>
                <a:ea typeface="Arial"/>
                <a:cs typeface="Arial"/>
                <a:sym typeface="Arial"/>
              </a:rPr>
              <a:t> Zhang, Emily </a:t>
            </a:r>
            <a:r>
              <a:rPr lang="en-US" sz="1100" dirty="0" err="1">
                <a:latin typeface="Arial"/>
                <a:ea typeface="Arial"/>
                <a:cs typeface="Arial"/>
                <a:sym typeface="Arial"/>
              </a:rPr>
              <a:t>Dinan</a:t>
            </a:r>
            <a:r>
              <a:rPr lang="en-US" sz="1100" dirty="0">
                <a:latin typeface="Arial"/>
                <a:ea typeface="Arial"/>
                <a:cs typeface="Arial"/>
                <a:sym typeface="Arial"/>
              </a:rPr>
              <a:t>, Jack </a:t>
            </a:r>
            <a:r>
              <a:rPr lang="en-US" sz="1100" dirty="0" err="1">
                <a:latin typeface="Arial"/>
                <a:ea typeface="Arial"/>
                <a:cs typeface="Arial"/>
                <a:sym typeface="Arial"/>
              </a:rPr>
              <a:t>Urbanek</a:t>
            </a:r>
            <a:r>
              <a:rPr lang="en-US" sz="1100" dirty="0">
                <a:latin typeface="Arial"/>
                <a:ea typeface="Arial"/>
                <a:cs typeface="Arial"/>
                <a:sym typeface="Arial"/>
              </a:rPr>
              <a:t>, Arthur </a:t>
            </a:r>
            <a:r>
              <a:rPr lang="en-US" sz="1100" dirty="0" err="1">
                <a:latin typeface="Arial"/>
                <a:ea typeface="Arial"/>
                <a:cs typeface="Arial"/>
                <a:sym typeface="Arial"/>
              </a:rPr>
              <a:t>Szlam</a:t>
            </a:r>
            <a:r>
              <a:rPr lang="en-US" sz="1100" dirty="0">
                <a:latin typeface="Arial"/>
                <a:ea typeface="Arial"/>
                <a:cs typeface="Arial"/>
                <a:sym typeface="Arial"/>
              </a:rPr>
              <a:t>, </a:t>
            </a:r>
            <a:r>
              <a:rPr lang="en-US" sz="1100" dirty="0" err="1">
                <a:latin typeface="Arial"/>
                <a:ea typeface="Arial"/>
                <a:cs typeface="Arial"/>
                <a:sym typeface="Arial"/>
              </a:rPr>
              <a:t>Douwe</a:t>
            </a:r>
            <a:r>
              <a:rPr lang="en-US" sz="1100" dirty="0">
                <a:latin typeface="Arial"/>
                <a:ea typeface="Arial"/>
                <a:cs typeface="Arial"/>
                <a:sym typeface="Arial"/>
              </a:rPr>
              <a:t> </a:t>
            </a:r>
            <a:r>
              <a:rPr lang="en-US" sz="1100" dirty="0" err="1">
                <a:latin typeface="Arial"/>
                <a:ea typeface="Arial"/>
                <a:cs typeface="Arial"/>
                <a:sym typeface="Arial"/>
              </a:rPr>
              <a:t>Kiela</a:t>
            </a:r>
            <a:r>
              <a:rPr lang="en-US" sz="1100" dirty="0">
                <a:latin typeface="Arial"/>
                <a:ea typeface="Arial"/>
                <a:cs typeface="Arial"/>
                <a:sym typeface="Arial"/>
              </a:rPr>
              <a:t>, and Jason Weston. 2018. Personalizing dialogue agents: I have a dog, do you have pets too? In Proceedings of the 56th Annual Meeting of the Association for Computational Linguistics (Volume 1: Long Papers), pages 2204– 2213, Melbourne, Australia. Association for Computational Linguistics.</a:t>
            </a:r>
            <a:endParaRPr sz="1100" dirty="0">
              <a:latin typeface="Arial"/>
              <a:ea typeface="Arial"/>
              <a:cs typeface="Arial"/>
              <a:sym typeface="Arial"/>
            </a:endParaRPr>
          </a:p>
          <a:p>
            <a:pPr marL="0" lvl="0" indent="0" algn="l" rtl="0">
              <a:spcBef>
                <a:spcPts val="1000"/>
              </a:spcBef>
              <a:spcAft>
                <a:spcPts val="0"/>
              </a:spcAft>
              <a:buNone/>
            </a:pPr>
            <a:r>
              <a:rPr lang="en-US" sz="1100" dirty="0">
                <a:latin typeface="Arial"/>
                <a:ea typeface="Arial"/>
                <a:cs typeface="Arial"/>
                <a:sym typeface="Arial"/>
              </a:rPr>
              <a:t>Hannah </a:t>
            </a:r>
            <a:r>
              <a:rPr lang="en-US" sz="1100" dirty="0" err="1">
                <a:latin typeface="Arial"/>
                <a:ea typeface="Arial"/>
                <a:cs typeface="Arial"/>
                <a:sym typeface="Arial"/>
              </a:rPr>
              <a:t>Rashkin</a:t>
            </a:r>
            <a:r>
              <a:rPr lang="en-US" sz="1100" dirty="0">
                <a:latin typeface="Arial"/>
                <a:ea typeface="Arial"/>
                <a:cs typeface="Arial"/>
                <a:sym typeface="Arial"/>
              </a:rPr>
              <a:t>, Eric Michael Smith, Margaret Li, and Y-Lan </a:t>
            </a:r>
            <a:r>
              <a:rPr lang="en-US" sz="1100" dirty="0" err="1">
                <a:latin typeface="Arial"/>
                <a:ea typeface="Arial"/>
                <a:cs typeface="Arial"/>
                <a:sym typeface="Arial"/>
              </a:rPr>
              <a:t>Boureau</a:t>
            </a:r>
            <a:r>
              <a:rPr lang="en-US" sz="1100" dirty="0">
                <a:latin typeface="Arial"/>
                <a:ea typeface="Arial"/>
                <a:cs typeface="Arial"/>
                <a:sym typeface="Arial"/>
              </a:rPr>
              <a:t>. 2019. Towards empathetic </a:t>
            </a:r>
            <a:r>
              <a:rPr lang="en-US" sz="1100" dirty="0" err="1">
                <a:latin typeface="Arial"/>
                <a:ea typeface="Arial"/>
                <a:cs typeface="Arial"/>
                <a:sym typeface="Arial"/>
              </a:rPr>
              <a:t>opendomain</a:t>
            </a:r>
            <a:r>
              <a:rPr lang="en-US" sz="1100" dirty="0">
                <a:latin typeface="Arial"/>
                <a:ea typeface="Arial"/>
                <a:cs typeface="Arial"/>
                <a:sym typeface="Arial"/>
              </a:rPr>
              <a:t> conversation models: A new benchmark and dataset. In Proceedings of the 57th Annual Meeting of the Association for Computational Linguistics, pages 5370–5381, Florence, Italy. Association for Computational Linguistics.</a:t>
            </a:r>
            <a:endParaRPr sz="1100" dirty="0">
              <a:latin typeface="Arial"/>
              <a:ea typeface="Arial"/>
              <a:cs typeface="Arial"/>
              <a:sym typeface="Arial"/>
            </a:endParaRPr>
          </a:p>
          <a:p>
            <a:pPr marL="0" lvl="0" indent="0" algn="l" rtl="0">
              <a:spcBef>
                <a:spcPts val="1000"/>
              </a:spcBef>
              <a:spcAft>
                <a:spcPts val="0"/>
              </a:spcAft>
              <a:buNone/>
            </a:pPr>
            <a:r>
              <a:rPr lang="en-US" sz="1100" dirty="0">
                <a:latin typeface="Arial"/>
                <a:ea typeface="Arial"/>
                <a:cs typeface="Arial"/>
                <a:sym typeface="Arial"/>
              </a:rPr>
              <a:t>Nitish Shirish </a:t>
            </a:r>
            <a:r>
              <a:rPr lang="en-US" sz="1100" dirty="0" err="1">
                <a:latin typeface="Arial"/>
                <a:ea typeface="Arial"/>
                <a:cs typeface="Arial"/>
                <a:sym typeface="Arial"/>
              </a:rPr>
              <a:t>Keskar</a:t>
            </a:r>
            <a:r>
              <a:rPr lang="en-US" sz="1100" dirty="0">
                <a:latin typeface="Arial"/>
                <a:ea typeface="Arial"/>
                <a:cs typeface="Arial"/>
                <a:sym typeface="Arial"/>
              </a:rPr>
              <a:t>, Bryan McCann, </a:t>
            </a:r>
            <a:r>
              <a:rPr lang="en-US" sz="1100" dirty="0" err="1">
                <a:latin typeface="Arial"/>
                <a:ea typeface="Arial"/>
                <a:cs typeface="Arial"/>
                <a:sym typeface="Arial"/>
              </a:rPr>
              <a:t>Lav</a:t>
            </a:r>
            <a:r>
              <a:rPr lang="en-US" sz="1100" dirty="0">
                <a:latin typeface="Arial"/>
                <a:ea typeface="Arial"/>
                <a:cs typeface="Arial"/>
                <a:sym typeface="Arial"/>
              </a:rPr>
              <a:t> R Varshney, </a:t>
            </a:r>
            <a:r>
              <a:rPr lang="en-US" sz="1100" dirty="0" err="1">
                <a:latin typeface="Arial"/>
                <a:ea typeface="Arial"/>
                <a:cs typeface="Arial"/>
                <a:sym typeface="Arial"/>
              </a:rPr>
              <a:t>Caiming</a:t>
            </a:r>
            <a:r>
              <a:rPr lang="en-US" sz="1100" dirty="0">
                <a:latin typeface="Arial"/>
                <a:ea typeface="Arial"/>
                <a:cs typeface="Arial"/>
                <a:sym typeface="Arial"/>
              </a:rPr>
              <a:t> </a:t>
            </a:r>
            <a:r>
              <a:rPr lang="en-US" sz="1100" dirty="0" err="1">
                <a:latin typeface="Arial"/>
                <a:ea typeface="Arial"/>
                <a:cs typeface="Arial"/>
                <a:sym typeface="Arial"/>
              </a:rPr>
              <a:t>Xiong</a:t>
            </a:r>
            <a:r>
              <a:rPr lang="en-US" sz="1100" dirty="0">
                <a:latin typeface="Arial"/>
                <a:ea typeface="Arial"/>
                <a:cs typeface="Arial"/>
                <a:sym typeface="Arial"/>
              </a:rPr>
              <a:t>, and Richard </a:t>
            </a:r>
            <a:r>
              <a:rPr lang="en-US" sz="1100" dirty="0" err="1">
                <a:latin typeface="Arial"/>
                <a:ea typeface="Arial"/>
                <a:cs typeface="Arial"/>
                <a:sym typeface="Arial"/>
              </a:rPr>
              <a:t>Socher</a:t>
            </a:r>
            <a:r>
              <a:rPr lang="en-US" sz="1100" dirty="0">
                <a:latin typeface="Arial"/>
                <a:ea typeface="Arial"/>
                <a:cs typeface="Arial"/>
                <a:sym typeface="Arial"/>
              </a:rPr>
              <a:t>. 2019. Ctrl: A conditional transformer language model for controllable generation. </a:t>
            </a:r>
            <a:r>
              <a:rPr lang="en-US" sz="1100" dirty="0" err="1">
                <a:latin typeface="Arial"/>
                <a:ea typeface="Arial"/>
                <a:cs typeface="Arial"/>
                <a:sym typeface="Arial"/>
              </a:rPr>
              <a:t>arXiv</a:t>
            </a:r>
            <a:r>
              <a:rPr lang="en-US" sz="1100" dirty="0">
                <a:latin typeface="Arial"/>
                <a:ea typeface="Arial"/>
                <a:cs typeface="Arial"/>
                <a:sym typeface="Arial"/>
              </a:rPr>
              <a:t> preprint arXiv:1909.05858</a:t>
            </a:r>
            <a:endParaRPr sz="1100" dirty="0">
              <a:latin typeface="Arial"/>
              <a:ea typeface="Arial"/>
              <a:cs typeface="Arial"/>
              <a:sym typeface="Arial"/>
            </a:endParaRPr>
          </a:p>
          <a:p>
            <a:pPr marL="0" lvl="0" indent="0" algn="l" rtl="0">
              <a:spcBef>
                <a:spcPts val="1000"/>
              </a:spcBef>
              <a:spcAft>
                <a:spcPts val="0"/>
              </a:spcAft>
              <a:buNone/>
            </a:pPr>
            <a:r>
              <a:rPr lang="en-US" sz="1100" dirty="0">
                <a:latin typeface="Arial"/>
                <a:ea typeface="Arial"/>
                <a:cs typeface="Arial"/>
                <a:sym typeface="Arial"/>
              </a:rPr>
              <a:t>Tong </a:t>
            </a:r>
            <a:r>
              <a:rPr lang="en-US" sz="1100" dirty="0" err="1">
                <a:latin typeface="Arial"/>
                <a:ea typeface="Arial"/>
                <a:cs typeface="Arial"/>
                <a:sym typeface="Arial"/>
              </a:rPr>
              <a:t>Niu</a:t>
            </a:r>
            <a:r>
              <a:rPr lang="en-US" sz="1100" dirty="0">
                <a:latin typeface="Arial"/>
                <a:ea typeface="Arial"/>
                <a:cs typeface="Arial"/>
                <a:sym typeface="Arial"/>
              </a:rPr>
              <a:t> and Mohit Bansal. 2018. Polite dialogue generation without parallel data. Transactions of the Association for Computational Linguistics,</a:t>
            </a:r>
            <a:endParaRPr sz="1100"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US" sz="1100" dirty="0">
                <a:latin typeface="Arial"/>
                <a:cs typeface="Arial"/>
              </a:rPr>
              <a:t>Sinha, </a:t>
            </a:r>
            <a:r>
              <a:rPr lang="en-US" sz="1100" dirty="0" err="1">
                <a:latin typeface="Arial"/>
                <a:cs typeface="Arial"/>
              </a:rPr>
              <a:t>Koustuv</a:t>
            </a:r>
            <a:r>
              <a:rPr lang="en-US" sz="1100" dirty="0">
                <a:latin typeface="Arial"/>
                <a:cs typeface="Arial"/>
              </a:rPr>
              <a:t>, et al. "Learning an unreferenced metric for online dialogue evaluation."  (ACL 2020).</a:t>
            </a:r>
            <a:endParaRPr sz="1100" dirty="0">
              <a:latin typeface="Arial"/>
              <a:cs typeface="Arial"/>
              <a:sym typeface="Arial"/>
            </a:endParaRPr>
          </a:p>
          <a:p>
            <a:pPr marL="0" lvl="0" indent="0" algn="l" rtl="0">
              <a:spcBef>
                <a:spcPts val="1000"/>
              </a:spcBef>
              <a:spcAft>
                <a:spcPts val="0"/>
              </a:spcAft>
              <a:buNone/>
            </a:pPr>
            <a:endParaRPr dirty="0"/>
          </a:p>
        </p:txBody>
      </p:sp>
      <p:sp>
        <p:nvSpPr>
          <p:cNvPr id="762" name="Google Shape;762;gd8d9e158a9_0_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
        <p:nvSpPr>
          <p:cNvPr id="763" name="Google Shape;763;gd8d9e158a9_0_0"/>
          <p:cNvSpPr txBox="1">
            <a:spLocks noGrp="1"/>
          </p:cNvSpPr>
          <p:nvPr>
            <p:ph type="title"/>
          </p:nvPr>
        </p:nvSpPr>
        <p:spPr>
          <a:xfrm>
            <a:off x="838200" y="3730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References</a:t>
            </a:r>
            <a:endParaRPr i="1">
              <a:latin typeface="Source Sans Pro SemiBold"/>
              <a:ea typeface="Source Sans Pro SemiBold"/>
              <a:cs typeface="Source Sans Pro SemiBold"/>
              <a:sym typeface="Source Sans Pro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7b064de3d2_0_9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Background: Control in Dialogue</a:t>
            </a:r>
            <a:endParaRPr>
              <a:latin typeface="Source Sans Pro SemiBold"/>
              <a:ea typeface="Source Sans Pro SemiBold"/>
              <a:cs typeface="Source Sans Pro SemiBold"/>
              <a:sym typeface="Source Sans Pro SemiBold"/>
            </a:endParaRPr>
          </a:p>
        </p:txBody>
      </p:sp>
      <p:sp>
        <p:nvSpPr>
          <p:cNvPr id="152" name="Google Shape;152;g7b064de3d2_0_91"/>
          <p:cNvSpPr txBox="1">
            <a:spLocks noGrp="1"/>
          </p:cNvSpPr>
          <p:nvPr>
            <p:ph type="ctrTitle" idx="4294967295"/>
          </p:nvPr>
        </p:nvSpPr>
        <p:spPr>
          <a:xfrm>
            <a:off x="859375" y="1883725"/>
            <a:ext cx="10940100" cy="1023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000"/>
              <a:buFont typeface="Arial"/>
              <a:buNone/>
            </a:pPr>
            <a:r>
              <a:rPr lang="en-US" sz="2800" dirty="0">
                <a:latin typeface="Source Sans Pro SemiBold"/>
                <a:ea typeface="Source Sans Pro SemiBold"/>
                <a:cs typeface="Source Sans Pro SemiBold"/>
                <a:sym typeface="Source Sans Pro SemiBold"/>
              </a:rPr>
              <a:t>Adding control</a:t>
            </a:r>
            <a:r>
              <a:rPr lang="en-US" sz="2800" dirty="0">
                <a:solidFill>
                  <a:srgbClr val="000000"/>
                </a:solidFill>
                <a:latin typeface="Source Sans Pro SemiBold"/>
                <a:ea typeface="Source Sans Pro SemiBold"/>
                <a:cs typeface="Source Sans Pro SemiBold"/>
                <a:sym typeface="Source Sans Pro SemiBold"/>
              </a:rPr>
              <a:t> to dialogue systems with static label sets</a:t>
            </a:r>
            <a:endParaRPr sz="2800" dirty="0">
              <a:solidFill>
                <a:srgbClr val="000000"/>
              </a:solidFill>
              <a:latin typeface="Source Sans Pro SemiBold"/>
              <a:ea typeface="Source Sans Pro SemiBold"/>
              <a:cs typeface="Source Sans Pro SemiBold"/>
              <a:sym typeface="Source Sans Pro SemiBold"/>
            </a:endParaRPr>
          </a:p>
          <a:p>
            <a:pPr marL="0" lvl="0" indent="0" algn="l" rtl="0">
              <a:lnSpc>
                <a:spcPct val="90000"/>
              </a:lnSpc>
              <a:spcBef>
                <a:spcPts val="0"/>
              </a:spcBef>
              <a:spcAft>
                <a:spcPts val="0"/>
              </a:spcAft>
              <a:buClr>
                <a:srgbClr val="000000"/>
              </a:buClr>
              <a:buSzPts val="4000"/>
              <a:buFont typeface="Arial"/>
              <a:buNone/>
            </a:pPr>
            <a:endParaRPr sz="2800" dirty="0">
              <a:solidFill>
                <a:srgbClr val="000000"/>
              </a:solidFill>
              <a:latin typeface="Source Sans Pro"/>
              <a:ea typeface="Source Sans Pro"/>
              <a:cs typeface="Source Sans Pro"/>
              <a:sym typeface="Source Sans Pro"/>
            </a:endParaRPr>
          </a:p>
        </p:txBody>
      </p:sp>
      <p:sp>
        <p:nvSpPr>
          <p:cNvPr id="153" name="Google Shape;153;g7b064de3d2_0_91"/>
          <p:cNvSpPr txBox="1">
            <a:spLocks noGrp="1"/>
          </p:cNvSpPr>
          <p:nvPr>
            <p:ph type="ctrTitle" idx="4294967295"/>
          </p:nvPr>
        </p:nvSpPr>
        <p:spPr>
          <a:xfrm>
            <a:off x="864500" y="2439000"/>
            <a:ext cx="10940100" cy="648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000"/>
              <a:buFont typeface="Arial"/>
              <a:buNone/>
            </a:pPr>
            <a:r>
              <a:rPr lang="en-US" sz="2500" dirty="0">
                <a:latin typeface="Source Sans Pro"/>
                <a:ea typeface="Source Sans Pro"/>
                <a:cs typeface="Source Sans Pro"/>
                <a:sym typeface="Source Sans Pro"/>
              </a:rPr>
              <a:t>Politeness </a:t>
            </a:r>
            <a:r>
              <a:rPr lang="en-US" sz="2500" dirty="0">
                <a:latin typeface="Source Sans Pro Light"/>
                <a:ea typeface="Source Sans Pro Light"/>
                <a:cs typeface="Source Sans Pro Light"/>
                <a:sym typeface="Source Sans Pro Light"/>
              </a:rPr>
              <a:t>(</a:t>
            </a:r>
            <a:r>
              <a:rPr lang="en-US" sz="2500" dirty="0" err="1">
                <a:latin typeface="Source Sans Pro Light"/>
                <a:ea typeface="Source Sans Pro Light"/>
                <a:cs typeface="Source Sans Pro Light"/>
                <a:sym typeface="Source Sans Pro Light"/>
              </a:rPr>
              <a:t>Niu</a:t>
            </a:r>
            <a:r>
              <a:rPr lang="en-US" sz="2500" dirty="0">
                <a:latin typeface="Source Sans Pro Light"/>
                <a:ea typeface="Source Sans Pro Light"/>
                <a:cs typeface="Source Sans Pro Light"/>
                <a:sym typeface="Source Sans Pro Light"/>
              </a:rPr>
              <a:t> 2018)</a:t>
            </a:r>
            <a:r>
              <a:rPr lang="en-US" sz="2500" dirty="0">
                <a:latin typeface="Source Sans Pro"/>
                <a:ea typeface="Source Sans Pro"/>
                <a:cs typeface="Source Sans Pro"/>
                <a:sym typeface="Source Sans Pro"/>
              </a:rPr>
              <a:t>, Emotions </a:t>
            </a:r>
            <a:r>
              <a:rPr lang="en-US" sz="2500" dirty="0">
                <a:latin typeface="Source Sans Pro Light"/>
                <a:ea typeface="Source Sans Pro Light"/>
                <a:cs typeface="Source Sans Pro Light"/>
                <a:sym typeface="Source Sans Pro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r>
              <a:rPr lang="en-US" sz="2500" dirty="0" err="1">
                <a:latin typeface="Source Sans Pro Light"/>
                <a:ea typeface="Source Sans Pro Light"/>
                <a:cs typeface="Source Sans Pro Light"/>
                <a:sym typeface="Source Sans Pro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Rashkin</a:t>
            </a:r>
            <a:r>
              <a:rPr lang="en-US" sz="2500" dirty="0">
                <a:latin typeface="Source Sans Pro Light"/>
                <a:ea typeface="Source Sans Pro Light"/>
                <a:cs typeface="Source Sans Pro Light"/>
                <a:sym typeface="Source Sans Pro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2019)</a:t>
            </a:r>
            <a:r>
              <a:rPr lang="en-US" sz="2500" dirty="0">
                <a:latin typeface="Source Sans Pro"/>
                <a:ea typeface="Source Sans Pro"/>
                <a:cs typeface="Source Sans Pro"/>
                <a:sym typeface="Source Sans Pro"/>
              </a:rPr>
              <a:t>,</a:t>
            </a:r>
            <a:r>
              <a:rPr lang="en-US" sz="2500" dirty="0">
                <a:solidFill>
                  <a:srgbClr val="B7B7B7"/>
                </a:solidFill>
                <a:latin typeface="Source Sans Pro"/>
                <a:ea typeface="Source Sans Pro"/>
                <a:cs typeface="Source Sans Pro"/>
                <a:sym typeface="Source Sans Pro"/>
              </a:rPr>
              <a:t> </a:t>
            </a:r>
            <a:r>
              <a:rPr lang="en-US" sz="2500" dirty="0">
                <a:latin typeface="Source Sans Pro"/>
                <a:ea typeface="Source Sans Pro"/>
                <a:cs typeface="Source Sans Pro"/>
                <a:sym typeface="Source Sans Pro"/>
              </a:rPr>
              <a:t>Persona </a:t>
            </a:r>
            <a:r>
              <a:rPr lang="en-US" sz="2500" dirty="0">
                <a:latin typeface="Source Sans Pro Light"/>
                <a:ea typeface="Source Sans Pro Light"/>
                <a:cs typeface="Source Sans Pro Light"/>
                <a:sym typeface="Source Sans Pro Light"/>
              </a:rPr>
              <a:t>(Zhang 2018)</a:t>
            </a:r>
            <a:r>
              <a:rPr lang="en-US" sz="2500" dirty="0">
                <a:latin typeface="Source Sans Pro"/>
                <a:ea typeface="Source Sans Pro"/>
                <a:cs typeface="Source Sans Pro"/>
                <a:sym typeface="Source Sans Pro"/>
              </a:rPr>
              <a:t> </a:t>
            </a:r>
            <a:endParaRPr sz="2500" dirty="0">
              <a:solidFill>
                <a:srgbClr val="000000"/>
              </a:solidFill>
              <a:latin typeface="Source Sans Pro"/>
              <a:ea typeface="Source Sans Pro"/>
              <a:cs typeface="Source Sans Pro"/>
              <a:sym typeface="Source Sans Pro"/>
            </a:endParaRPr>
          </a:p>
        </p:txBody>
      </p:sp>
      <p:sp>
        <p:nvSpPr>
          <p:cNvPr id="154" name="Google Shape;154;g7b064de3d2_0_91"/>
          <p:cNvSpPr txBox="1">
            <a:spLocks noGrp="1"/>
          </p:cNvSpPr>
          <p:nvPr>
            <p:ph type="ctrTitle" idx="4294967295"/>
          </p:nvPr>
        </p:nvSpPr>
        <p:spPr>
          <a:xfrm>
            <a:off x="2321600" y="3088050"/>
            <a:ext cx="9559200" cy="550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000"/>
              <a:buFont typeface="Arial"/>
              <a:buNone/>
            </a:pPr>
            <a:r>
              <a:rPr lang="en-US" sz="2800">
                <a:solidFill>
                  <a:srgbClr val="000000"/>
                </a:solidFill>
                <a:latin typeface="Source Sans Pro"/>
                <a:ea typeface="Source Sans Pro"/>
                <a:cs typeface="Source Sans Pro"/>
                <a:sym typeface="Source Sans Pro"/>
              </a:rPr>
              <a:t>Coherent responses</a:t>
            </a:r>
            <a:endParaRPr sz="2800">
              <a:solidFill>
                <a:srgbClr val="000000"/>
              </a:solidFill>
              <a:latin typeface="Source Sans Pro"/>
              <a:ea typeface="Source Sans Pro"/>
              <a:cs typeface="Source Sans Pro"/>
              <a:sym typeface="Source Sans Pro"/>
            </a:endParaRPr>
          </a:p>
        </p:txBody>
      </p:sp>
      <p:sp>
        <p:nvSpPr>
          <p:cNvPr id="155" name="Google Shape;155;g7b064de3d2_0_91"/>
          <p:cNvSpPr txBox="1">
            <a:spLocks noGrp="1"/>
          </p:cNvSpPr>
          <p:nvPr>
            <p:ph type="ctrTitle" idx="4294967295"/>
          </p:nvPr>
        </p:nvSpPr>
        <p:spPr>
          <a:xfrm>
            <a:off x="2321600" y="3671288"/>
            <a:ext cx="6551700" cy="44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000"/>
              <a:buFont typeface="Arial"/>
              <a:buNone/>
            </a:pPr>
            <a:r>
              <a:rPr lang="en-US" sz="2800">
                <a:solidFill>
                  <a:srgbClr val="000000"/>
                </a:solidFill>
                <a:latin typeface="Source Sans Pro"/>
                <a:ea typeface="Source Sans Pro"/>
                <a:cs typeface="Source Sans Pro"/>
                <a:sym typeface="Source Sans Pro"/>
              </a:rPr>
              <a:t>Follow system-level goals</a:t>
            </a:r>
            <a:endParaRPr sz="2800">
              <a:solidFill>
                <a:srgbClr val="000000"/>
              </a:solidFill>
              <a:latin typeface="Source Sans Pro"/>
              <a:ea typeface="Source Sans Pro"/>
              <a:cs typeface="Source Sans Pro"/>
              <a:sym typeface="Source Sans Pro"/>
            </a:endParaRPr>
          </a:p>
        </p:txBody>
      </p:sp>
      <p:pic>
        <p:nvPicPr>
          <p:cNvPr id="156" name="Google Shape;156;g7b064de3d2_0_91" descr="Green Tick Checkmark Vector Icon For Checkbox Marker Symbol Stock  Illustration - Download Image Now - iStock"/>
          <p:cNvPicPr preferRelativeResize="0"/>
          <p:nvPr/>
        </p:nvPicPr>
        <p:blipFill rotWithShape="1">
          <a:blip r:embed="rId3">
            <a:alphaModFix/>
          </a:blip>
          <a:srcRect l="27984" t="25000" r="27454" b="25436"/>
          <a:stretch/>
        </p:blipFill>
        <p:spPr>
          <a:xfrm>
            <a:off x="1937675" y="3164257"/>
            <a:ext cx="291661" cy="324388"/>
          </a:xfrm>
          <a:prstGeom prst="rect">
            <a:avLst/>
          </a:prstGeom>
          <a:noFill/>
          <a:ln>
            <a:noFill/>
          </a:ln>
        </p:spPr>
      </p:pic>
      <p:pic>
        <p:nvPicPr>
          <p:cNvPr id="157" name="Google Shape;157;g7b064de3d2_0_91" descr="Green Tick Checkmark Vector Icon For Checkbox Marker Symbol Stock  Illustration - Download Image Now - iStock"/>
          <p:cNvPicPr preferRelativeResize="0"/>
          <p:nvPr/>
        </p:nvPicPr>
        <p:blipFill rotWithShape="1">
          <a:blip r:embed="rId3">
            <a:alphaModFix/>
          </a:blip>
          <a:srcRect l="27984" t="25000" r="27454" b="25436"/>
          <a:stretch/>
        </p:blipFill>
        <p:spPr>
          <a:xfrm>
            <a:off x="1953750" y="3745282"/>
            <a:ext cx="291661" cy="3243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7b064de3d2_0_14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Background: Control in Dialogue</a:t>
            </a:r>
            <a:endParaRPr>
              <a:latin typeface="Source Sans Pro SemiBold"/>
              <a:ea typeface="Source Sans Pro SemiBold"/>
              <a:cs typeface="Source Sans Pro SemiBold"/>
              <a:sym typeface="Source Sans Pro SemiBold"/>
            </a:endParaRPr>
          </a:p>
        </p:txBody>
      </p:sp>
      <p:sp>
        <p:nvSpPr>
          <p:cNvPr id="164" name="Google Shape;164;g7b064de3d2_0_149"/>
          <p:cNvSpPr txBox="1">
            <a:spLocks noGrp="1"/>
          </p:cNvSpPr>
          <p:nvPr>
            <p:ph type="body" idx="1"/>
          </p:nvPr>
        </p:nvSpPr>
        <p:spPr>
          <a:xfrm>
            <a:off x="585075" y="694077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sz="2400">
              <a:solidFill>
                <a:srgbClr val="000000"/>
              </a:solidFill>
              <a:latin typeface="Open Sans"/>
              <a:ea typeface="Open Sans"/>
              <a:cs typeface="Open Sans"/>
              <a:sym typeface="Open Sans"/>
            </a:endParaRPr>
          </a:p>
          <a:p>
            <a:pPr marL="0" lvl="0" indent="0" algn="l" rtl="0">
              <a:lnSpc>
                <a:spcPct val="90000"/>
              </a:lnSpc>
              <a:spcBef>
                <a:spcPts val="0"/>
              </a:spcBef>
              <a:spcAft>
                <a:spcPts val="0"/>
              </a:spcAft>
              <a:buNone/>
            </a:pPr>
            <a:r>
              <a:rPr lang="en-US" sz="2400" i="0">
                <a:solidFill>
                  <a:srgbClr val="000000"/>
                </a:solidFill>
                <a:latin typeface="Open Sans"/>
                <a:ea typeface="Open Sans"/>
                <a:cs typeface="Open Sans"/>
                <a:sym typeface="Open Sans"/>
              </a:rPr>
              <a:t>Dialogue systems pretrained with large language models (DialoGPT, </a:t>
            </a:r>
            <a:r>
              <a:rPr lang="en-US" sz="2400">
                <a:solidFill>
                  <a:srgbClr val="000000"/>
                </a:solidFill>
                <a:latin typeface="Open Sans"/>
                <a:ea typeface="Open Sans"/>
                <a:cs typeface="Open Sans"/>
                <a:sym typeface="Open Sans"/>
              </a:rPr>
              <a:t>Blenderbot</a:t>
            </a:r>
            <a:r>
              <a:rPr lang="en-US" sz="2400" i="0">
                <a:solidFill>
                  <a:srgbClr val="000000"/>
                </a:solidFill>
                <a:latin typeface="Open Sans"/>
                <a:ea typeface="Open Sans"/>
                <a:cs typeface="Open Sans"/>
                <a:sym typeface="Open Sans"/>
              </a:rPr>
              <a:t>, etc.) generate locally coherent responses.</a:t>
            </a:r>
            <a:endParaRPr>
              <a:latin typeface="Open Sans"/>
              <a:ea typeface="Open Sans"/>
              <a:cs typeface="Open Sans"/>
              <a:sym typeface="Open Sans"/>
            </a:endParaRPr>
          </a:p>
          <a:p>
            <a:pPr marL="0" lvl="0" indent="0" algn="l" rtl="0">
              <a:lnSpc>
                <a:spcPct val="90000"/>
              </a:lnSpc>
              <a:spcBef>
                <a:spcPts val="1000"/>
              </a:spcBef>
              <a:spcAft>
                <a:spcPts val="0"/>
              </a:spcAft>
              <a:buNone/>
            </a:pPr>
            <a:r>
              <a:rPr lang="en-US" sz="2400">
                <a:solidFill>
                  <a:srgbClr val="000000"/>
                </a:solidFill>
                <a:latin typeface="Open Sans"/>
                <a:ea typeface="Open Sans"/>
                <a:cs typeface="Open Sans"/>
                <a:sym typeface="Open Sans"/>
              </a:rPr>
              <a:t>However,</a:t>
            </a:r>
            <a:r>
              <a:rPr lang="en-US" sz="2400" i="0">
                <a:solidFill>
                  <a:srgbClr val="000000"/>
                </a:solidFill>
                <a:latin typeface="Open Sans"/>
                <a:ea typeface="Open Sans"/>
                <a:cs typeface="Open Sans"/>
                <a:sym typeface="Open Sans"/>
              </a:rPr>
              <a:t> generated responses are </a:t>
            </a:r>
            <a:r>
              <a:rPr lang="en-US" sz="2400">
                <a:solidFill>
                  <a:srgbClr val="000000"/>
                </a:solidFill>
                <a:latin typeface="Open Sans"/>
                <a:ea typeface="Open Sans"/>
                <a:cs typeface="Open Sans"/>
                <a:sym typeface="Open Sans"/>
              </a:rPr>
              <a:t>often uninformative and lack fine-grained control over responses necessary to achieve specific goals.</a:t>
            </a:r>
            <a:endParaRPr>
              <a:latin typeface="Open Sans"/>
              <a:ea typeface="Open Sans"/>
              <a:cs typeface="Open Sans"/>
              <a:sym typeface="Open Sans"/>
            </a:endParaRPr>
          </a:p>
        </p:txBody>
      </p:sp>
      <p:sp>
        <p:nvSpPr>
          <p:cNvPr id="165" name="Google Shape;165;g7b064de3d2_0_149"/>
          <p:cNvSpPr txBox="1">
            <a:spLocks noGrp="1"/>
          </p:cNvSpPr>
          <p:nvPr>
            <p:ph type="ctrTitle" idx="4294967295"/>
          </p:nvPr>
        </p:nvSpPr>
        <p:spPr>
          <a:xfrm>
            <a:off x="859375" y="1883725"/>
            <a:ext cx="10940100" cy="1023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000"/>
              <a:buFont typeface="Arial"/>
              <a:buNone/>
            </a:pPr>
            <a:r>
              <a:rPr lang="en-US" sz="2800" dirty="0">
                <a:latin typeface="Source Sans Pro SemiBold"/>
                <a:ea typeface="Source Sans Pro SemiBold"/>
                <a:cs typeface="Source Sans Pro SemiBold"/>
                <a:sym typeface="Source Sans Pro SemiBold"/>
              </a:rPr>
              <a:t>Adding control</a:t>
            </a:r>
            <a:r>
              <a:rPr lang="en-US" sz="2800" dirty="0">
                <a:solidFill>
                  <a:srgbClr val="000000"/>
                </a:solidFill>
                <a:latin typeface="Source Sans Pro SemiBold"/>
                <a:ea typeface="Source Sans Pro SemiBold"/>
                <a:cs typeface="Source Sans Pro SemiBold"/>
                <a:sym typeface="Source Sans Pro SemiBold"/>
              </a:rPr>
              <a:t> to dialogue systems with static label sets</a:t>
            </a:r>
            <a:br>
              <a:rPr lang="en-US" sz="2800" dirty="0">
                <a:solidFill>
                  <a:srgbClr val="000000"/>
                </a:solidFill>
                <a:latin typeface="Source Sans Pro SemiBold"/>
                <a:ea typeface="Source Sans Pro SemiBold"/>
                <a:cs typeface="Source Sans Pro SemiBold"/>
                <a:sym typeface="Source Sans Pro SemiBold"/>
              </a:rPr>
            </a:br>
            <a:endParaRPr sz="2800" dirty="0">
              <a:solidFill>
                <a:srgbClr val="000000"/>
              </a:solidFill>
              <a:latin typeface="Source Sans Pro"/>
              <a:ea typeface="Source Sans Pro"/>
              <a:cs typeface="Source Sans Pro"/>
              <a:sym typeface="Source Sans Pro"/>
            </a:endParaRPr>
          </a:p>
        </p:txBody>
      </p:sp>
      <p:sp>
        <p:nvSpPr>
          <p:cNvPr id="166" name="Google Shape;166;g7b064de3d2_0_149"/>
          <p:cNvSpPr txBox="1">
            <a:spLocks noGrp="1"/>
          </p:cNvSpPr>
          <p:nvPr>
            <p:ph type="ctrTitle" idx="4294967295"/>
          </p:nvPr>
        </p:nvSpPr>
        <p:spPr>
          <a:xfrm>
            <a:off x="2321600" y="3088050"/>
            <a:ext cx="9559200" cy="550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000"/>
              <a:buFont typeface="Arial"/>
              <a:buNone/>
            </a:pPr>
            <a:r>
              <a:rPr lang="en-US" sz="2800">
                <a:solidFill>
                  <a:srgbClr val="000000"/>
                </a:solidFill>
                <a:latin typeface="Source Sans Pro"/>
                <a:ea typeface="Source Sans Pro"/>
                <a:cs typeface="Source Sans Pro"/>
                <a:sym typeface="Source Sans Pro"/>
              </a:rPr>
              <a:t>Coherent responses</a:t>
            </a:r>
            <a:endParaRPr sz="2800">
              <a:solidFill>
                <a:srgbClr val="000000"/>
              </a:solidFill>
              <a:latin typeface="Source Sans Pro"/>
              <a:ea typeface="Source Sans Pro"/>
              <a:cs typeface="Source Sans Pro"/>
              <a:sym typeface="Source Sans Pro"/>
            </a:endParaRPr>
          </a:p>
        </p:txBody>
      </p:sp>
      <p:pic>
        <p:nvPicPr>
          <p:cNvPr id="167" name="Google Shape;167;g7b064de3d2_0_149" descr="Green Tick Checkmark Vector Icon For Checkbox Marker Symbol Stock  Illustration - Download Image Now - iStock"/>
          <p:cNvPicPr preferRelativeResize="0"/>
          <p:nvPr/>
        </p:nvPicPr>
        <p:blipFill rotWithShape="1">
          <a:blip r:embed="rId3">
            <a:alphaModFix/>
          </a:blip>
          <a:srcRect l="27984" t="25000" r="27454" b="25436"/>
          <a:stretch/>
        </p:blipFill>
        <p:spPr>
          <a:xfrm>
            <a:off x="1937675" y="3164257"/>
            <a:ext cx="291661" cy="324388"/>
          </a:xfrm>
          <a:prstGeom prst="rect">
            <a:avLst/>
          </a:prstGeom>
          <a:noFill/>
          <a:ln>
            <a:noFill/>
          </a:ln>
        </p:spPr>
      </p:pic>
      <p:pic>
        <p:nvPicPr>
          <p:cNvPr id="168" name="Google Shape;168;g7b064de3d2_0_149" descr="Green Tick Checkmark Vector Icon For Checkbox Marker Symbol Stock  Illustration - Download Image Now - iStock"/>
          <p:cNvPicPr preferRelativeResize="0"/>
          <p:nvPr/>
        </p:nvPicPr>
        <p:blipFill rotWithShape="1">
          <a:blip r:embed="rId3">
            <a:alphaModFix/>
          </a:blip>
          <a:srcRect l="27984" t="25000" r="27454" b="25436"/>
          <a:stretch/>
        </p:blipFill>
        <p:spPr>
          <a:xfrm>
            <a:off x="1953750" y="3745282"/>
            <a:ext cx="291661" cy="324388"/>
          </a:xfrm>
          <a:prstGeom prst="rect">
            <a:avLst/>
          </a:prstGeom>
          <a:noFill/>
          <a:ln>
            <a:noFill/>
          </a:ln>
        </p:spPr>
      </p:pic>
      <p:sp>
        <p:nvSpPr>
          <p:cNvPr id="169" name="Google Shape;169;g7b064de3d2_0_149"/>
          <p:cNvSpPr txBox="1">
            <a:spLocks noGrp="1"/>
          </p:cNvSpPr>
          <p:nvPr>
            <p:ph type="ctrTitle" idx="4294967295"/>
          </p:nvPr>
        </p:nvSpPr>
        <p:spPr>
          <a:xfrm>
            <a:off x="2321600" y="4250100"/>
            <a:ext cx="7705500" cy="44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000"/>
              <a:buFont typeface="Arial"/>
              <a:buNone/>
            </a:pPr>
            <a:r>
              <a:rPr lang="en-US" sz="2800">
                <a:solidFill>
                  <a:srgbClr val="000000"/>
                </a:solidFill>
                <a:latin typeface="Source Sans Pro"/>
                <a:ea typeface="Source Sans Pro"/>
                <a:cs typeface="Source Sans Pro"/>
                <a:sym typeface="Source Sans Pro"/>
              </a:rPr>
              <a:t>Require labelled data for each new goal</a:t>
            </a:r>
            <a:endParaRPr sz="2800">
              <a:solidFill>
                <a:srgbClr val="000000"/>
              </a:solidFill>
              <a:latin typeface="Source Sans Pro"/>
              <a:ea typeface="Source Sans Pro"/>
              <a:cs typeface="Source Sans Pro"/>
              <a:sym typeface="Source Sans Pro"/>
            </a:endParaRPr>
          </a:p>
        </p:txBody>
      </p:sp>
      <p:pic>
        <p:nvPicPr>
          <p:cNvPr id="170" name="Google Shape;170;g7b064de3d2_0_149"/>
          <p:cNvPicPr preferRelativeResize="0"/>
          <p:nvPr/>
        </p:nvPicPr>
        <p:blipFill>
          <a:blip r:embed="rId4">
            <a:alphaModFix/>
          </a:blip>
          <a:stretch>
            <a:fillRect/>
          </a:stretch>
        </p:blipFill>
        <p:spPr>
          <a:xfrm>
            <a:off x="1937675" y="4284000"/>
            <a:ext cx="291651" cy="333306"/>
          </a:xfrm>
          <a:prstGeom prst="rect">
            <a:avLst/>
          </a:prstGeom>
          <a:noFill/>
          <a:ln>
            <a:noFill/>
          </a:ln>
        </p:spPr>
      </p:pic>
      <p:sp>
        <p:nvSpPr>
          <p:cNvPr id="171" name="Google Shape;171;g7b064de3d2_0_149"/>
          <p:cNvSpPr txBox="1">
            <a:spLocks noGrp="1"/>
          </p:cNvSpPr>
          <p:nvPr>
            <p:ph type="ctrTitle" idx="4294967295"/>
          </p:nvPr>
        </p:nvSpPr>
        <p:spPr>
          <a:xfrm>
            <a:off x="2321600" y="3671288"/>
            <a:ext cx="6551700" cy="44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000"/>
              <a:buFont typeface="Arial"/>
              <a:buNone/>
            </a:pPr>
            <a:r>
              <a:rPr lang="en-US" sz="2800">
                <a:solidFill>
                  <a:srgbClr val="000000"/>
                </a:solidFill>
                <a:latin typeface="Source Sans Pro"/>
                <a:ea typeface="Source Sans Pro"/>
                <a:cs typeface="Source Sans Pro"/>
                <a:sym typeface="Source Sans Pro"/>
              </a:rPr>
              <a:t>Follow system-level goals</a:t>
            </a:r>
            <a:endParaRPr sz="2800">
              <a:solidFill>
                <a:srgbClr val="000000"/>
              </a:solidFill>
              <a:latin typeface="Source Sans Pro"/>
              <a:ea typeface="Source Sans Pro"/>
              <a:cs typeface="Source Sans Pro"/>
              <a:sym typeface="Source Sans Pro"/>
            </a:endParaRPr>
          </a:p>
        </p:txBody>
      </p:sp>
      <p:sp>
        <p:nvSpPr>
          <p:cNvPr id="172" name="Google Shape;172;g7b064de3d2_0_149"/>
          <p:cNvSpPr txBox="1">
            <a:spLocks noGrp="1"/>
          </p:cNvSpPr>
          <p:nvPr>
            <p:ph type="ctrTitle" idx="4294967295"/>
          </p:nvPr>
        </p:nvSpPr>
        <p:spPr>
          <a:xfrm>
            <a:off x="864500" y="2439000"/>
            <a:ext cx="10940100" cy="648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000"/>
              <a:buFont typeface="Arial"/>
              <a:buNone/>
            </a:pPr>
            <a:r>
              <a:rPr lang="en-US" sz="2500" dirty="0">
                <a:solidFill>
                  <a:srgbClr val="000000"/>
                </a:solidFill>
                <a:latin typeface="Source Sans Pro"/>
                <a:ea typeface="Source Sans Pro"/>
                <a:cs typeface="Source Sans Pro"/>
                <a:sym typeface="Source Sans Pro"/>
              </a:rPr>
              <a:t>Politeness </a:t>
            </a:r>
            <a:r>
              <a:rPr lang="en-US" sz="2500" dirty="0">
                <a:latin typeface="Source Sans Pro Light"/>
                <a:ea typeface="Source Sans Pro Light"/>
                <a:cs typeface="Source Sans Pro Light"/>
                <a:sym typeface="Source Sans Pro Light"/>
              </a:rPr>
              <a:t>(</a:t>
            </a:r>
            <a:r>
              <a:rPr lang="en-US" sz="2500" dirty="0" err="1">
                <a:latin typeface="Source Sans Pro Light"/>
                <a:ea typeface="Source Sans Pro Light"/>
                <a:cs typeface="Source Sans Pro Light"/>
                <a:sym typeface="Source Sans Pro Light"/>
              </a:rPr>
              <a:t>Niu</a:t>
            </a:r>
            <a:r>
              <a:rPr lang="en-US" sz="2500" dirty="0">
                <a:latin typeface="Source Sans Pro Light"/>
                <a:ea typeface="Source Sans Pro Light"/>
                <a:cs typeface="Source Sans Pro Light"/>
                <a:sym typeface="Source Sans Pro Light"/>
              </a:rPr>
              <a:t> 2018)</a:t>
            </a:r>
            <a:r>
              <a:rPr lang="en-US" sz="2500" dirty="0">
                <a:solidFill>
                  <a:srgbClr val="000000"/>
                </a:solidFill>
                <a:latin typeface="Source Sans Pro"/>
                <a:ea typeface="Source Sans Pro"/>
                <a:cs typeface="Source Sans Pro"/>
                <a:sym typeface="Source Sans Pro"/>
              </a:rPr>
              <a:t>, Emotions </a:t>
            </a:r>
            <a:r>
              <a:rPr lang="en-US" sz="2500" dirty="0">
                <a:latin typeface="Source Sans Pro Light"/>
                <a:ea typeface="Source Sans Pro Light"/>
                <a:cs typeface="Source Sans Pro Light"/>
                <a:sym typeface="Source Sans Pro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t>
            </a:r>
            <a:r>
              <a:rPr lang="en-US" sz="2500" dirty="0" err="1">
                <a:latin typeface="Source Sans Pro Light"/>
                <a:ea typeface="Source Sans Pro Light"/>
                <a:cs typeface="Source Sans Pro Light"/>
                <a:sym typeface="Source Sans Pro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Rashkin</a:t>
            </a:r>
            <a:r>
              <a:rPr lang="en-US" sz="2500" dirty="0">
                <a:latin typeface="Source Sans Pro Light"/>
                <a:ea typeface="Source Sans Pro Light"/>
                <a:cs typeface="Source Sans Pro Light"/>
                <a:sym typeface="Source Sans Pro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2019)</a:t>
            </a:r>
            <a:r>
              <a:rPr lang="en-US" sz="2500" dirty="0">
                <a:latin typeface="Source Sans Pro"/>
                <a:ea typeface="Source Sans Pro"/>
                <a:cs typeface="Source Sans Pro"/>
                <a:sym typeface="Source Sans Pro"/>
              </a:rPr>
              <a:t>,</a:t>
            </a:r>
            <a:r>
              <a:rPr lang="en-US" sz="2500" dirty="0">
                <a:solidFill>
                  <a:srgbClr val="B7B7B7"/>
                </a:solidFill>
                <a:latin typeface="Source Sans Pro"/>
                <a:ea typeface="Source Sans Pro"/>
                <a:cs typeface="Source Sans Pro"/>
                <a:sym typeface="Source Sans Pro"/>
              </a:rPr>
              <a:t> </a:t>
            </a:r>
            <a:r>
              <a:rPr lang="en-US" sz="2500" dirty="0">
                <a:latin typeface="Source Sans Pro"/>
                <a:ea typeface="Source Sans Pro"/>
                <a:cs typeface="Source Sans Pro"/>
                <a:sym typeface="Source Sans Pro"/>
              </a:rPr>
              <a:t>Persona </a:t>
            </a:r>
            <a:r>
              <a:rPr lang="en-US" sz="2500" dirty="0">
                <a:latin typeface="Source Sans Pro Light"/>
                <a:ea typeface="Source Sans Pro Light"/>
                <a:cs typeface="Source Sans Pro Light"/>
                <a:sym typeface="Source Sans Pro Light"/>
              </a:rPr>
              <a:t>(Zhang 2018)</a:t>
            </a:r>
            <a:r>
              <a:rPr lang="en-US" sz="2500" dirty="0">
                <a:latin typeface="Source Sans Pro"/>
                <a:ea typeface="Source Sans Pro"/>
                <a:cs typeface="Source Sans Pro"/>
                <a:sym typeface="Source Sans Pro"/>
              </a:rPr>
              <a:t> </a:t>
            </a:r>
            <a:endParaRPr sz="2500" dirty="0">
              <a:solidFill>
                <a:srgbClr val="000000"/>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7b064de3d2_0_326"/>
          <p:cNvSpPr txBox="1">
            <a:spLocks noGrp="1"/>
          </p:cNvSpPr>
          <p:nvPr>
            <p:ph type="body" idx="1"/>
          </p:nvPr>
        </p:nvSpPr>
        <p:spPr>
          <a:xfrm>
            <a:off x="838200" y="7509970"/>
            <a:ext cx="10515600" cy="46674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None/>
            </a:pPr>
            <a:r>
              <a:rPr lang="en-US" sz="2400">
                <a:solidFill>
                  <a:srgbClr val="000000"/>
                </a:solidFill>
              </a:rPr>
              <a:t>Exemplar based methods condition the response generation on strategically chosen responses.</a:t>
            </a:r>
            <a:endParaRPr sz="2400"/>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a:p>
            <a:pPr marL="228600" lvl="0" indent="-228600" algn="l" rtl="0">
              <a:lnSpc>
                <a:spcPct val="100000"/>
              </a:lnSpc>
              <a:spcBef>
                <a:spcPts val="1000"/>
              </a:spcBef>
              <a:spcAft>
                <a:spcPts val="0"/>
              </a:spcAft>
              <a:buClr>
                <a:srgbClr val="000000"/>
              </a:buClr>
              <a:buSzPts val="2400"/>
              <a:buChar char="•"/>
            </a:pPr>
            <a:r>
              <a:rPr lang="en-US" sz="2400">
                <a:solidFill>
                  <a:srgbClr val="000000"/>
                </a:solidFill>
              </a:rPr>
              <a:t>Exemplar based approaches:</a:t>
            </a:r>
            <a:endParaRPr sz="2400"/>
          </a:p>
          <a:p>
            <a:pPr marL="685800" lvl="1" indent="-228600" algn="l" rtl="0">
              <a:lnSpc>
                <a:spcPct val="100000"/>
              </a:lnSpc>
              <a:spcBef>
                <a:spcPts val="500"/>
              </a:spcBef>
              <a:spcAft>
                <a:spcPts val="0"/>
              </a:spcAft>
              <a:buClr>
                <a:srgbClr val="000000"/>
              </a:buClr>
              <a:buSzPts val="2400"/>
              <a:buChar char="•"/>
            </a:pPr>
            <a:r>
              <a:rPr lang="en-US">
                <a:solidFill>
                  <a:srgbClr val="000000"/>
                </a:solidFill>
              </a:rPr>
              <a:t>Do not require manually labeling vast amounts of data</a:t>
            </a:r>
            <a:endParaRPr/>
          </a:p>
          <a:p>
            <a:pPr marL="685800" lvl="1" indent="-228600" algn="l" rtl="0">
              <a:lnSpc>
                <a:spcPct val="100000"/>
              </a:lnSpc>
              <a:spcBef>
                <a:spcPts val="500"/>
              </a:spcBef>
              <a:spcAft>
                <a:spcPts val="0"/>
              </a:spcAft>
              <a:buClr>
                <a:srgbClr val="000000"/>
              </a:buClr>
              <a:buSzPts val="2400"/>
              <a:buChar char="•"/>
            </a:pPr>
            <a:r>
              <a:rPr lang="en-US">
                <a:solidFill>
                  <a:srgbClr val="000000"/>
                </a:solidFill>
              </a:rPr>
              <a:t>Allow finer control over the generation </a:t>
            </a:r>
            <a:endParaRPr/>
          </a:p>
          <a:p>
            <a:pPr marL="685800" lvl="1" indent="-228600" algn="l" rtl="0">
              <a:lnSpc>
                <a:spcPct val="100000"/>
              </a:lnSpc>
              <a:spcBef>
                <a:spcPts val="500"/>
              </a:spcBef>
              <a:spcAft>
                <a:spcPts val="0"/>
              </a:spcAft>
              <a:buClr>
                <a:srgbClr val="000000"/>
              </a:buClr>
              <a:buSzPts val="2400"/>
              <a:buChar char="•"/>
            </a:pPr>
            <a:r>
              <a:rPr lang="en-US">
                <a:solidFill>
                  <a:srgbClr val="000000"/>
                </a:solidFill>
              </a:rPr>
              <a:t>Allow addressing discourse-level goals to fit new dialogue contexts.</a:t>
            </a:r>
            <a:endParaRPr/>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p:txBody>
      </p:sp>
      <p:sp>
        <p:nvSpPr>
          <p:cNvPr id="179" name="Google Shape;179;g7b064de3d2_0_326"/>
          <p:cNvSpPr txBox="1">
            <a:spLocks noGrp="1"/>
          </p:cNvSpPr>
          <p:nvPr>
            <p:ph type="sldNum" idx="12"/>
          </p:nvPr>
        </p:nvSpPr>
        <p:spPr>
          <a:xfrm>
            <a:off x="8610600" y="12124775"/>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80" name="Google Shape;180;g7b064de3d2_0_326"/>
          <p:cNvSpPr/>
          <p:nvPr/>
        </p:nvSpPr>
        <p:spPr>
          <a:xfrm>
            <a:off x="2465990" y="8511624"/>
            <a:ext cx="1765800" cy="5802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Dialogue context</a:t>
            </a:r>
            <a:endParaRPr sz="1800">
              <a:solidFill>
                <a:schemeClr val="lt1"/>
              </a:solidFill>
              <a:latin typeface="Calibri"/>
              <a:ea typeface="Calibri"/>
              <a:cs typeface="Calibri"/>
              <a:sym typeface="Calibri"/>
            </a:endParaRPr>
          </a:p>
        </p:txBody>
      </p:sp>
      <p:sp>
        <p:nvSpPr>
          <p:cNvPr id="181" name="Google Shape;181;g7b064de3d2_0_326"/>
          <p:cNvSpPr/>
          <p:nvPr/>
        </p:nvSpPr>
        <p:spPr>
          <a:xfrm>
            <a:off x="2496207" y="9590417"/>
            <a:ext cx="1765800" cy="5802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Exemplar Response</a:t>
            </a:r>
            <a:endParaRPr/>
          </a:p>
        </p:txBody>
      </p:sp>
      <p:sp>
        <p:nvSpPr>
          <p:cNvPr id="182" name="Google Shape;182;g7b064de3d2_0_326"/>
          <p:cNvSpPr/>
          <p:nvPr/>
        </p:nvSpPr>
        <p:spPr>
          <a:xfrm>
            <a:off x="4801916" y="8617157"/>
            <a:ext cx="1689600" cy="1398600"/>
          </a:xfrm>
          <a:prstGeom prst="rightArrowCallout">
            <a:avLst>
              <a:gd name="adj1" fmla="val 25000"/>
              <a:gd name="adj2" fmla="val 25000"/>
              <a:gd name="adj3" fmla="val 25000"/>
              <a:gd name="adj4" fmla="val 6497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Dialogue model</a:t>
            </a:r>
            <a:endParaRPr sz="1800">
              <a:solidFill>
                <a:schemeClr val="lt1"/>
              </a:solidFill>
              <a:latin typeface="Calibri"/>
              <a:ea typeface="Calibri"/>
              <a:cs typeface="Calibri"/>
              <a:sym typeface="Calibri"/>
            </a:endParaRPr>
          </a:p>
        </p:txBody>
      </p:sp>
      <p:sp>
        <p:nvSpPr>
          <p:cNvPr id="183" name="Google Shape;183;g7b064de3d2_0_326"/>
          <p:cNvSpPr/>
          <p:nvPr/>
        </p:nvSpPr>
        <p:spPr>
          <a:xfrm>
            <a:off x="6861943" y="8978924"/>
            <a:ext cx="2614500" cy="708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Exemplar conditioned Response</a:t>
            </a:r>
            <a:endParaRPr sz="1800">
              <a:solidFill>
                <a:schemeClr val="lt1"/>
              </a:solidFill>
              <a:latin typeface="Calibri"/>
              <a:ea typeface="Calibri"/>
              <a:cs typeface="Calibri"/>
              <a:sym typeface="Calibri"/>
            </a:endParaRPr>
          </a:p>
        </p:txBody>
      </p:sp>
      <p:sp>
        <p:nvSpPr>
          <p:cNvPr id="184" name="Google Shape;184;g7b064de3d2_0_326"/>
          <p:cNvSpPr/>
          <p:nvPr/>
        </p:nvSpPr>
        <p:spPr>
          <a:xfrm>
            <a:off x="3174124" y="9118617"/>
            <a:ext cx="409800" cy="395700"/>
          </a:xfrm>
          <a:prstGeom prst="mathPlus">
            <a:avLst>
              <a:gd name="adj1" fmla="val 2352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5" name="Google Shape;185;g7b064de3d2_0_326" descr="Green Tick Checkmark Vector Icon For Checkbox Marker Symbol Stock  Illustration - Download Image Now - iStock"/>
          <p:cNvPicPr preferRelativeResize="0"/>
          <p:nvPr/>
        </p:nvPicPr>
        <p:blipFill rotWithShape="1">
          <a:blip r:embed="rId3">
            <a:alphaModFix/>
          </a:blip>
          <a:srcRect l="27984" t="25000" r="27454" b="25436"/>
          <a:stretch/>
        </p:blipFill>
        <p:spPr>
          <a:xfrm>
            <a:off x="1282262" y="10873482"/>
            <a:ext cx="291661" cy="324388"/>
          </a:xfrm>
          <a:prstGeom prst="rect">
            <a:avLst/>
          </a:prstGeom>
          <a:noFill/>
          <a:ln>
            <a:noFill/>
          </a:ln>
        </p:spPr>
      </p:pic>
      <p:pic>
        <p:nvPicPr>
          <p:cNvPr id="186" name="Google Shape;186;g7b064de3d2_0_326" descr="Green Tick Checkmark Vector Icon For Checkbox Marker Symbol Stock  Illustration - Download Image Now - iStock"/>
          <p:cNvPicPr preferRelativeResize="0"/>
          <p:nvPr/>
        </p:nvPicPr>
        <p:blipFill rotWithShape="1">
          <a:blip r:embed="rId3">
            <a:alphaModFix/>
          </a:blip>
          <a:srcRect l="27984" t="25000" r="27454" b="25436"/>
          <a:stretch/>
        </p:blipFill>
        <p:spPr>
          <a:xfrm>
            <a:off x="1277009" y="11330680"/>
            <a:ext cx="291661" cy="324388"/>
          </a:xfrm>
          <a:prstGeom prst="rect">
            <a:avLst/>
          </a:prstGeom>
          <a:noFill/>
          <a:ln>
            <a:noFill/>
          </a:ln>
        </p:spPr>
      </p:pic>
      <p:pic>
        <p:nvPicPr>
          <p:cNvPr id="187" name="Google Shape;187;g7b064de3d2_0_326" descr="Green Tick Checkmark Vector Icon For Checkbox Marker Symbol Stock  Illustration - Download Image Now - iStock"/>
          <p:cNvPicPr preferRelativeResize="0"/>
          <p:nvPr/>
        </p:nvPicPr>
        <p:blipFill rotWithShape="1">
          <a:blip r:embed="rId3">
            <a:alphaModFix/>
          </a:blip>
          <a:srcRect l="27984" t="25000" r="27454" b="25436"/>
          <a:stretch/>
        </p:blipFill>
        <p:spPr>
          <a:xfrm>
            <a:off x="1270437" y="11766837"/>
            <a:ext cx="291661" cy="324388"/>
          </a:xfrm>
          <a:prstGeom prst="rect">
            <a:avLst/>
          </a:prstGeom>
          <a:noFill/>
          <a:ln>
            <a:noFill/>
          </a:ln>
        </p:spPr>
      </p:pic>
      <p:sp>
        <p:nvSpPr>
          <p:cNvPr id="188" name="Google Shape;188;g7b064de3d2_0_326"/>
          <p:cNvSpPr/>
          <p:nvPr/>
        </p:nvSpPr>
        <p:spPr>
          <a:xfrm>
            <a:off x="1559025" y="2079867"/>
            <a:ext cx="1819200" cy="6489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Source Sans Pro"/>
                <a:ea typeface="Source Sans Pro"/>
                <a:cs typeface="Source Sans Pro"/>
                <a:sym typeface="Source Sans Pro"/>
              </a:rPr>
              <a:t>I’m worried about flying to London!</a:t>
            </a:r>
            <a:endParaRPr sz="1700">
              <a:latin typeface="Source Sans Pro"/>
              <a:ea typeface="Source Sans Pro"/>
              <a:cs typeface="Source Sans Pro"/>
              <a:sym typeface="Source Sans Pro"/>
            </a:endParaRPr>
          </a:p>
        </p:txBody>
      </p:sp>
      <p:pic>
        <p:nvPicPr>
          <p:cNvPr id="189" name="Google Shape;189;g7b064de3d2_0_326"/>
          <p:cNvPicPr preferRelativeResize="0"/>
          <p:nvPr/>
        </p:nvPicPr>
        <p:blipFill>
          <a:blip r:embed="rId4">
            <a:alphaModFix/>
          </a:blip>
          <a:stretch>
            <a:fillRect/>
          </a:stretch>
        </p:blipFill>
        <p:spPr>
          <a:xfrm>
            <a:off x="1106350" y="2182605"/>
            <a:ext cx="443400" cy="443400"/>
          </a:xfrm>
          <a:prstGeom prst="rect">
            <a:avLst/>
          </a:prstGeom>
          <a:noFill/>
          <a:ln>
            <a:noFill/>
          </a:ln>
        </p:spPr>
      </p:pic>
      <p:sp>
        <p:nvSpPr>
          <p:cNvPr id="190" name="Google Shape;190;g7b064de3d2_0_326"/>
          <p:cNvSpPr txBox="1">
            <a:spLocks noGrp="1"/>
          </p:cNvSpPr>
          <p:nvPr>
            <p:ph type="ctrTitle" idx="4294967295"/>
          </p:nvPr>
        </p:nvSpPr>
        <p:spPr>
          <a:xfrm>
            <a:off x="859375" y="1497705"/>
            <a:ext cx="2743200" cy="708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Dialogue Context</a:t>
            </a:r>
            <a:endParaRPr sz="2700">
              <a:solidFill>
                <a:srgbClr val="000000"/>
              </a:solidFill>
              <a:latin typeface="Source Sans Pro"/>
              <a:ea typeface="Source Sans Pro"/>
              <a:cs typeface="Source Sans Pro"/>
              <a:sym typeface="Source Sans Pro"/>
            </a:endParaRPr>
          </a:p>
        </p:txBody>
      </p:sp>
      <p:sp>
        <p:nvSpPr>
          <p:cNvPr id="191" name="Google Shape;191;g7b064de3d2_0_326"/>
          <p:cNvSpPr txBox="1">
            <a:spLocks noGrp="1"/>
          </p:cNvSpPr>
          <p:nvPr>
            <p:ph type="ctrTitle" idx="4294967295"/>
          </p:nvPr>
        </p:nvSpPr>
        <p:spPr>
          <a:xfrm>
            <a:off x="892406" y="3369758"/>
            <a:ext cx="3055200" cy="7086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000000"/>
              </a:buClr>
              <a:buSzPts val="4000"/>
              <a:buFont typeface="Arial"/>
              <a:buNone/>
            </a:pPr>
            <a:r>
              <a:rPr lang="en-US" sz="2700" dirty="0">
                <a:solidFill>
                  <a:srgbClr val="000000"/>
                </a:solidFill>
                <a:latin typeface="Source Sans Pro SemiBold"/>
                <a:ea typeface="Source Sans Pro SemiBold"/>
                <a:cs typeface="Source Sans Pro SemiBold"/>
                <a:sym typeface="Source Sans Pro SemiBold"/>
              </a:rPr>
              <a:t>Exemplar Response</a:t>
            </a:r>
            <a:endParaRPr sz="2700" dirty="0">
              <a:solidFill>
                <a:srgbClr val="000000"/>
              </a:solidFill>
              <a:latin typeface="Source Sans Pro"/>
              <a:ea typeface="Source Sans Pro"/>
              <a:cs typeface="Source Sans Pro"/>
              <a:sym typeface="Source Sans Pro"/>
            </a:endParaRPr>
          </a:p>
        </p:txBody>
      </p:sp>
      <p:sp>
        <p:nvSpPr>
          <p:cNvPr id="192" name="Google Shape;192;g7b064de3d2_0_326"/>
          <p:cNvSpPr/>
          <p:nvPr/>
        </p:nvSpPr>
        <p:spPr>
          <a:xfrm>
            <a:off x="1586607" y="4154458"/>
            <a:ext cx="1819200" cy="80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Source Sans Pro"/>
                <a:ea typeface="Source Sans Pro"/>
                <a:cs typeface="Source Sans Pro"/>
                <a:sym typeface="Source Sans Pro"/>
              </a:rPr>
              <a:t>Have you been excited to bike to work in the past?</a:t>
            </a:r>
            <a:endParaRPr sz="1700">
              <a:latin typeface="Source Sans Pro"/>
              <a:ea typeface="Source Sans Pro"/>
              <a:cs typeface="Source Sans Pro"/>
              <a:sym typeface="Source Sans Pro"/>
            </a:endParaRPr>
          </a:p>
        </p:txBody>
      </p:sp>
      <p:pic>
        <p:nvPicPr>
          <p:cNvPr id="193" name="Google Shape;193;g7b064de3d2_0_326"/>
          <p:cNvPicPr preferRelativeResize="0"/>
          <p:nvPr/>
        </p:nvPicPr>
        <p:blipFill>
          <a:blip r:embed="rId5">
            <a:alphaModFix/>
          </a:blip>
          <a:stretch>
            <a:fillRect/>
          </a:stretch>
        </p:blipFill>
        <p:spPr>
          <a:xfrm>
            <a:off x="1123150" y="4124855"/>
            <a:ext cx="409800" cy="409800"/>
          </a:xfrm>
          <a:prstGeom prst="rect">
            <a:avLst/>
          </a:prstGeom>
          <a:noFill/>
          <a:ln>
            <a:noFill/>
          </a:ln>
        </p:spPr>
      </p:pic>
      <p:sp>
        <p:nvSpPr>
          <p:cNvPr id="194" name="Google Shape;194;g7b064de3d2_0_326"/>
          <p:cNvSpPr txBox="1">
            <a:spLocks noGrp="1"/>
          </p:cNvSpPr>
          <p:nvPr>
            <p:ph type="ctrTitle" idx="4294967295"/>
          </p:nvPr>
        </p:nvSpPr>
        <p:spPr>
          <a:xfrm>
            <a:off x="4727050" y="2991600"/>
            <a:ext cx="2494200" cy="70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Dialogue Model</a:t>
            </a:r>
            <a:endParaRPr sz="2700">
              <a:solidFill>
                <a:srgbClr val="000000"/>
              </a:solidFill>
              <a:latin typeface="Source Sans Pro"/>
              <a:ea typeface="Source Sans Pro"/>
              <a:cs typeface="Source Sans Pro"/>
              <a:sym typeface="Source Sans Pro"/>
            </a:endParaRPr>
          </a:p>
        </p:txBody>
      </p:sp>
      <p:cxnSp>
        <p:nvCxnSpPr>
          <p:cNvPr id="195" name="Google Shape;195;g7b064de3d2_0_326"/>
          <p:cNvCxnSpPr>
            <a:cxnSpLocks/>
            <a:stCxn id="188" idx="3"/>
            <a:endCxn id="194" idx="1"/>
          </p:cNvCxnSpPr>
          <p:nvPr/>
        </p:nvCxnSpPr>
        <p:spPr>
          <a:xfrm>
            <a:off x="3378225" y="2404317"/>
            <a:ext cx="1348825" cy="941583"/>
          </a:xfrm>
          <a:prstGeom prst="curvedConnector3">
            <a:avLst>
              <a:gd name="adj1" fmla="val 50000"/>
            </a:avLst>
          </a:prstGeom>
          <a:noFill/>
          <a:ln w="19050" cap="flat" cmpd="sng">
            <a:solidFill>
              <a:schemeClr val="dk2"/>
            </a:solidFill>
            <a:prstDash val="solid"/>
            <a:round/>
            <a:headEnd type="none" w="med" len="med"/>
            <a:tailEnd type="triangle" w="med" len="med"/>
          </a:ln>
        </p:spPr>
      </p:cxnSp>
      <p:cxnSp>
        <p:nvCxnSpPr>
          <p:cNvPr id="196" name="Google Shape;196;g7b064de3d2_0_326"/>
          <p:cNvCxnSpPr>
            <a:cxnSpLocks/>
            <a:stCxn id="192" idx="3"/>
            <a:endCxn id="194" idx="1"/>
          </p:cNvCxnSpPr>
          <p:nvPr/>
        </p:nvCxnSpPr>
        <p:spPr>
          <a:xfrm flipV="1">
            <a:off x="3405807" y="3345900"/>
            <a:ext cx="1321243" cy="1213258"/>
          </a:xfrm>
          <a:prstGeom prst="curvedConnector3">
            <a:avLst>
              <a:gd name="adj1" fmla="val 50000"/>
            </a:avLst>
          </a:prstGeom>
          <a:noFill/>
          <a:ln w="19050" cap="flat" cmpd="sng">
            <a:solidFill>
              <a:schemeClr val="dk2"/>
            </a:solidFill>
            <a:prstDash val="solid"/>
            <a:round/>
            <a:headEnd type="none" w="med" len="med"/>
            <a:tailEnd type="triangle" w="med" len="med"/>
          </a:ln>
        </p:spPr>
      </p:cxnSp>
      <p:sp>
        <p:nvSpPr>
          <p:cNvPr id="197" name="Google Shape;197;g7b064de3d2_0_326"/>
          <p:cNvSpPr txBox="1">
            <a:spLocks noGrp="1"/>
          </p:cNvSpPr>
          <p:nvPr>
            <p:ph type="ctrTitle" idx="4294967295"/>
          </p:nvPr>
        </p:nvSpPr>
        <p:spPr>
          <a:xfrm>
            <a:off x="7692075" y="2991600"/>
            <a:ext cx="4257900" cy="70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Exemplar-Driven Response</a:t>
            </a:r>
            <a:endParaRPr sz="2700">
              <a:solidFill>
                <a:srgbClr val="000000"/>
              </a:solidFill>
              <a:latin typeface="Source Sans Pro SemiBold"/>
              <a:ea typeface="Source Sans Pro SemiBold"/>
              <a:cs typeface="Source Sans Pro SemiBold"/>
              <a:sym typeface="Source Sans Pro SemiBold"/>
            </a:endParaRPr>
          </a:p>
        </p:txBody>
      </p:sp>
      <p:cxnSp>
        <p:nvCxnSpPr>
          <p:cNvPr id="198" name="Google Shape;198;g7b064de3d2_0_326"/>
          <p:cNvCxnSpPr>
            <a:stCxn id="194" idx="3"/>
            <a:endCxn id="197" idx="1"/>
          </p:cNvCxnSpPr>
          <p:nvPr/>
        </p:nvCxnSpPr>
        <p:spPr>
          <a:xfrm>
            <a:off x="7221250" y="3345900"/>
            <a:ext cx="470700" cy="0"/>
          </a:xfrm>
          <a:prstGeom prst="straightConnector1">
            <a:avLst/>
          </a:prstGeom>
          <a:noFill/>
          <a:ln w="19050" cap="flat" cmpd="sng">
            <a:solidFill>
              <a:schemeClr val="dk2"/>
            </a:solidFill>
            <a:prstDash val="solid"/>
            <a:round/>
            <a:headEnd type="none" w="med" len="med"/>
            <a:tailEnd type="triangle" w="med" len="med"/>
          </a:ln>
        </p:spPr>
      </p:cxnSp>
      <p:pic>
        <p:nvPicPr>
          <p:cNvPr id="199" name="Google Shape;199;g7b064de3d2_0_326"/>
          <p:cNvPicPr preferRelativeResize="0"/>
          <p:nvPr/>
        </p:nvPicPr>
        <p:blipFill>
          <a:blip r:embed="rId6">
            <a:alphaModFix/>
          </a:blip>
          <a:stretch>
            <a:fillRect/>
          </a:stretch>
        </p:blipFill>
        <p:spPr>
          <a:xfrm>
            <a:off x="11587998" y="7358500"/>
            <a:ext cx="443400" cy="443400"/>
          </a:xfrm>
          <a:prstGeom prst="rect">
            <a:avLst/>
          </a:prstGeom>
          <a:noFill/>
          <a:ln>
            <a:noFill/>
          </a:ln>
        </p:spPr>
      </p:pic>
      <p:sp>
        <p:nvSpPr>
          <p:cNvPr id="200" name="Google Shape;200;g7b064de3d2_0_326"/>
          <p:cNvSpPr/>
          <p:nvPr/>
        </p:nvSpPr>
        <p:spPr>
          <a:xfrm>
            <a:off x="9405300" y="7175500"/>
            <a:ext cx="2077800" cy="80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Source Sans Pro"/>
                <a:ea typeface="Source Sans Pro"/>
                <a:cs typeface="Source Sans Pro"/>
                <a:sym typeface="Source Sans Pro"/>
              </a:rPr>
              <a:t>Have you been excited to drive to London in the past?</a:t>
            </a:r>
            <a:endParaRPr sz="1700">
              <a:latin typeface="Source Sans Pro"/>
              <a:ea typeface="Source Sans Pro"/>
              <a:cs typeface="Source Sans Pro"/>
              <a:sym typeface="Source Sans Pro"/>
            </a:endParaRPr>
          </a:p>
        </p:txBody>
      </p:sp>
      <p:pic>
        <p:nvPicPr>
          <p:cNvPr id="201" name="Google Shape;201;g7b064de3d2_0_326"/>
          <p:cNvPicPr preferRelativeResize="0"/>
          <p:nvPr/>
        </p:nvPicPr>
        <p:blipFill>
          <a:blip r:embed="rId6">
            <a:alphaModFix/>
          </a:blip>
          <a:stretch>
            <a:fillRect/>
          </a:stretch>
        </p:blipFill>
        <p:spPr>
          <a:xfrm>
            <a:off x="10690673" y="3883200"/>
            <a:ext cx="443400" cy="443400"/>
          </a:xfrm>
          <a:prstGeom prst="rect">
            <a:avLst/>
          </a:prstGeom>
          <a:noFill/>
          <a:ln>
            <a:noFill/>
          </a:ln>
        </p:spPr>
      </p:pic>
      <p:sp>
        <p:nvSpPr>
          <p:cNvPr id="202" name="Google Shape;202;g7b064de3d2_0_326"/>
          <p:cNvSpPr/>
          <p:nvPr/>
        </p:nvSpPr>
        <p:spPr>
          <a:xfrm>
            <a:off x="8507975" y="3700200"/>
            <a:ext cx="2077800" cy="80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dirty="0">
                <a:latin typeface="Source Sans Pro"/>
                <a:ea typeface="Source Sans Pro"/>
                <a:cs typeface="Source Sans Pro"/>
                <a:sym typeface="Source Sans Pro"/>
              </a:rPr>
              <a:t>Have you ever been nervous about flying in the past?</a:t>
            </a:r>
            <a:endParaRPr sz="1700" dirty="0">
              <a:latin typeface="Source Sans Pro"/>
              <a:ea typeface="Source Sans Pro"/>
              <a:cs typeface="Source Sans Pro"/>
              <a:sym typeface="Source Sans Pro"/>
            </a:endParaRPr>
          </a:p>
        </p:txBody>
      </p:sp>
      <p:sp>
        <p:nvSpPr>
          <p:cNvPr id="203" name="Google Shape;203;g7b064de3d2_0_3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Control dialogue with </a:t>
            </a:r>
            <a:r>
              <a:rPr lang="en-US" i="1">
                <a:latin typeface="Source Sans Pro SemiBold"/>
                <a:ea typeface="Source Sans Pro SemiBold"/>
                <a:cs typeface="Source Sans Pro SemiBold"/>
                <a:sym typeface="Source Sans Pro SemiBold"/>
              </a:rPr>
              <a:t>exemplars</a:t>
            </a:r>
            <a:endParaRPr i="1">
              <a:latin typeface="Source Sans Pro SemiBold"/>
              <a:ea typeface="Source Sans Pro SemiBold"/>
              <a:cs typeface="Source Sans Pro SemiBold"/>
              <a:sym typeface="Source Sans Pro Semi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9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9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9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9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9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0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cxnSp>
        <p:nvCxnSpPr>
          <p:cNvPr id="209" name="Google Shape;209;g7b064de3d2_0_378"/>
          <p:cNvCxnSpPr>
            <a:cxnSpLocks/>
            <a:stCxn id="35" idx="3"/>
          </p:cNvCxnSpPr>
          <p:nvPr/>
        </p:nvCxnSpPr>
        <p:spPr>
          <a:xfrm flipV="1">
            <a:off x="3405807" y="3345976"/>
            <a:ext cx="1321368" cy="1213182"/>
          </a:xfrm>
          <a:prstGeom prst="curvedConnector3">
            <a:avLst>
              <a:gd name="adj1" fmla="val 50000"/>
            </a:avLst>
          </a:prstGeom>
          <a:noFill/>
          <a:ln w="19050" cap="flat" cmpd="sng">
            <a:solidFill>
              <a:schemeClr val="dk2"/>
            </a:solidFill>
            <a:prstDash val="solid"/>
            <a:round/>
            <a:headEnd type="none" w="med" len="med"/>
            <a:tailEnd type="triangle" w="med" len="med"/>
          </a:ln>
        </p:spPr>
      </p:cxnSp>
      <p:sp>
        <p:nvSpPr>
          <p:cNvPr id="212" name="Google Shape;212;g7b064de3d2_0_378"/>
          <p:cNvSpPr txBox="1">
            <a:spLocks noGrp="1"/>
          </p:cNvSpPr>
          <p:nvPr>
            <p:ph type="body" idx="1"/>
          </p:nvPr>
        </p:nvSpPr>
        <p:spPr>
          <a:xfrm>
            <a:off x="838200" y="7509970"/>
            <a:ext cx="10515600" cy="46674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None/>
            </a:pPr>
            <a:r>
              <a:rPr lang="en-US" sz="2400">
                <a:solidFill>
                  <a:srgbClr val="000000"/>
                </a:solidFill>
              </a:rPr>
              <a:t>Exemplar based methods condition the response generation on strategically chosen responses.</a:t>
            </a:r>
            <a:endParaRPr sz="2400"/>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a:p>
            <a:pPr marL="228600" lvl="0" indent="-228600" algn="l" rtl="0">
              <a:lnSpc>
                <a:spcPct val="100000"/>
              </a:lnSpc>
              <a:spcBef>
                <a:spcPts val="1000"/>
              </a:spcBef>
              <a:spcAft>
                <a:spcPts val="0"/>
              </a:spcAft>
              <a:buClr>
                <a:srgbClr val="000000"/>
              </a:buClr>
              <a:buSzPts val="2400"/>
              <a:buChar char="•"/>
            </a:pPr>
            <a:r>
              <a:rPr lang="en-US" sz="2400">
                <a:solidFill>
                  <a:srgbClr val="000000"/>
                </a:solidFill>
              </a:rPr>
              <a:t>Exemplar based approaches:</a:t>
            </a:r>
            <a:endParaRPr sz="2400"/>
          </a:p>
          <a:p>
            <a:pPr marL="685800" lvl="1" indent="-228600" algn="l" rtl="0">
              <a:lnSpc>
                <a:spcPct val="100000"/>
              </a:lnSpc>
              <a:spcBef>
                <a:spcPts val="500"/>
              </a:spcBef>
              <a:spcAft>
                <a:spcPts val="0"/>
              </a:spcAft>
              <a:buClr>
                <a:srgbClr val="000000"/>
              </a:buClr>
              <a:buSzPts val="2400"/>
              <a:buChar char="•"/>
            </a:pPr>
            <a:r>
              <a:rPr lang="en-US">
                <a:solidFill>
                  <a:srgbClr val="000000"/>
                </a:solidFill>
              </a:rPr>
              <a:t>Do not require manually labeling vast amounts of data</a:t>
            </a:r>
            <a:endParaRPr/>
          </a:p>
          <a:p>
            <a:pPr marL="685800" lvl="1" indent="-228600" algn="l" rtl="0">
              <a:lnSpc>
                <a:spcPct val="100000"/>
              </a:lnSpc>
              <a:spcBef>
                <a:spcPts val="500"/>
              </a:spcBef>
              <a:spcAft>
                <a:spcPts val="0"/>
              </a:spcAft>
              <a:buClr>
                <a:srgbClr val="000000"/>
              </a:buClr>
              <a:buSzPts val="2400"/>
              <a:buChar char="•"/>
            </a:pPr>
            <a:r>
              <a:rPr lang="en-US">
                <a:solidFill>
                  <a:srgbClr val="000000"/>
                </a:solidFill>
              </a:rPr>
              <a:t>Allow finer control over the generation </a:t>
            </a:r>
            <a:endParaRPr/>
          </a:p>
          <a:p>
            <a:pPr marL="685800" lvl="1" indent="-228600" algn="l" rtl="0">
              <a:lnSpc>
                <a:spcPct val="100000"/>
              </a:lnSpc>
              <a:spcBef>
                <a:spcPts val="500"/>
              </a:spcBef>
              <a:spcAft>
                <a:spcPts val="0"/>
              </a:spcAft>
              <a:buClr>
                <a:srgbClr val="000000"/>
              </a:buClr>
              <a:buSzPts val="2400"/>
              <a:buChar char="•"/>
            </a:pPr>
            <a:r>
              <a:rPr lang="en-US">
                <a:solidFill>
                  <a:srgbClr val="000000"/>
                </a:solidFill>
              </a:rPr>
              <a:t>Allow addressing discourse-level goals to fit new dialogue contexts.</a:t>
            </a:r>
            <a:endParaRPr/>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p:txBody>
      </p:sp>
      <p:sp>
        <p:nvSpPr>
          <p:cNvPr id="213" name="Google Shape;213;g7b064de3d2_0_378"/>
          <p:cNvSpPr txBox="1">
            <a:spLocks noGrp="1"/>
          </p:cNvSpPr>
          <p:nvPr>
            <p:ph type="sldNum" idx="12"/>
          </p:nvPr>
        </p:nvSpPr>
        <p:spPr>
          <a:xfrm>
            <a:off x="8610600" y="12124775"/>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214" name="Google Shape;214;g7b064de3d2_0_378"/>
          <p:cNvSpPr/>
          <p:nvPr/>
        </p:nvSpPr>
        <p:spPr>
          <a:xfrm>
            <a:off x="2465990" y="8511624"/>
            <a:ext cx="1765800" cy="5802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Dialogue context</a:t>
            </a:r>
            <a:endParaRPr sz="1800">
              <a:solidFill>
                <a:schemeClr val="lt1"/>
              </a:solidFill>
              <a:latin typeface="Calibri"/>
              <a:ea typeface="Calibri"/>
              <a:cs typeface="Calibri"/>
              <a:sym typeface="Calibri"/>
            </a:endParaRPr>
          </a:p>
        </p:txBody>
      </p:sp>
      <p:sp>
        <p:nvSpPr>
          <p:cNvPr id="215" name="Google Shape;215;g7b064de3d2_0_378"/>
          <p:cNvSpPr/>
          <p:nvPr/>
        </p:nvSpPr>
        <p:spPr>
          <a:xfrm>
            <a:off x="2496207" y="9590417"/>
            <a:ext cx="1765800" cy="5802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Exemplar Response</a:t>
            </a:r>
            <a:endParaRPr/>
          </a:p>
        </p:txBody>
      </p:sp>
      <p:sp>
        <p:nvSpPr>
          <p:cNvPr id="216" name="Google Shape;216;g7b064de3d2_0_378"/>
          <p:cNvSpPr/>
          <p:nvPr/>
        </p:nvSpPr>
        <p:spPr>
          <a:xfrm>
            <a:off x="4801916" y="8617157"/>
            <a:ext cx="1689600" cy="1398600"/>
          </a:xfrm>
          <a:prstGeom prst="rightArrowCallout">
            <a:avLst>
              <a:gd name="adj1" fmla="val 25000"/>
              <a:gd name="adj2" fmla="val 25000"/>
              <a:gd name="adj3" fmla="val 25000"/>
              <a:gd name="adj4" fmla="val 6497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Dialogue model</a:t>
            </a:r>
            <a:endParaRPr sz="1800">
              <a:solidFill>
                <a:schemeClr val="lt1"/>
              </a:solidFill>
              <a:latin typeface="Calibri"/>
              <a:ea typeface="Calibri"/>
              <a:cs typeface="Calibri"/>
              <a:sym typeface="Calibri"/>
            </a:endParaRPr>
          </a:p>
        </p:txBody>
      </p:sp>
      <p:sp>
        <p:nvSpPr>
          <p:cNvPr id="217" name="Google Shape;217;g7b064de3d2_0_378"/>
          <p:cNvSpPr/>
          <p:nvPr/>
        </p:nvSpPr>
        <p:spPr>
          <a:xfrm>
            <a:off x="6861943" y="8978924"/>
            <a:ext cx="2614500" cy="708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Exemplar conditioned Response</a:t>
            </a:r>
            <a:endParaRPr sz="1800">
              <a:solidFill>
                <a:schemeClr val="lt1"/>
              </a:solidFill>
              <a:latin typeface="Calibri"/>
              <a:ea typeface="Calibri"/>
              <a:cs typeface="Calibri"/>
              <a:sym typeface="Calibri"/>
            </a:endParaRPr>
          </a:p>
        </p:txBody>
      </p:sp>
      <p:sp>
        <p:nvSpPr>
          <p:cNvPr id="218" name="Google Shape;218;g7b064de3d2_0_378"/>
          <p:cNvSpPr/>
          <p:nvPr/>
        </p:nvSpPr>
        <p:spPr>
          <a:xfrm>
            <a:off x="3174124" y="9118617"/>
            <a:ext cx="409800" cy="395700"/>
          </a:xfrm>
          <a:prstGeom prst="mathPlus">
            <a:avLst>
              <a:gd name="adj1" fmla="val 2352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9" name="Google Shape;219;g7b064de3d2_0_378" descr="Green Tick Checkmark Vector Icon For Checkbox Marker Symbol Stock  Illustration - Download Image Now - iStock"/>
          <p:cNvPicPr preferRelativeResize="0"/>
          <p:nvPr/>
        </p:nvPicPr>
        <p:blipFill rotWithShape="1">
          <a:blip r:embed="rId3">
            <a:alphaModFix/>
          </a:blip>
          <a:srcRect l="27984" t="25000" r="27454" b="25436"/>
          <a:stretch/>
        </p:blipFill>
        <p:spPr>
          <a:xfrm>
            <a:off x="1282262" y="10873482"/>
            <a:ext cx="291661" cy="324388"/>
          </a:xfrm>
          <a:prstGeom prst="rect">
            <a:avLst/>
          </a:prstGeom>
          <a:noFill/>
          <a:ln>
            <a:noFill/>
          </a:ln>
        </p:spPr>
      </p:pic>
      <p:pic>
        <p:nvPicPr>
          <p:cNvPr id="220" name="Google Shape;220;g7b064de3d2_0_378" descr="Green Tick Checkmark Vector Icon For Checkbox Marker Symbol Stock  Illustration - Download Image Now - iStock"/>
          <p:cNvPicPr preferRelativeResize="0"/>
          <p:nvPr/>
        </p:nvPicPr>
        <p:blipFill rotWithShape="1">
          <a:blip r:embed="rId3">
            <a:alphaModFix/>
          </a:blip>
          <a:srcRect l="27984" t="25000" r="27454" b="25436"/>
          <a:stretch/>
        </p:blipFill>
        <p:spPr>
          <a:xfrm>
            <a:off x="1277009" y="11330680"/>
            <a:ext cx="291661" cy="324388"/>
          </a:xfrm>
          <a:prstGeom prst="rect">
            <a:avLst/>
          </a:prstGeom>
          <a:noFill/>
          <a:ln>
            <a:noFill/>
          </a:ln>
        </p:spPr>
      </p:pic>
      <p:pic>
        <p:nvPicPr>
          <p:cNvPr id="221" name="Google Shape;221;g7b064de3d2_0_378" descr="Green Tick Checkmark Vector Icon For Checkbox Marker Symbol Stock  Illustration - Download Image Now - iStock"/>
          <p:cNvPicPr preferRelativeResize="0"/>
          <p:nvPr/>
        </p:nvPicPr>
        <p:blipFill rotWithShape="1">
          <a:blip r:embed="rId3">
            <a:alphaModFix/>
          </a:blip>
          <a:srcRect l="27984" t="25000" r="27454" b="25436"/>
          <a:stretch/>
        </p:blipFill>
        <p:spPr>
          <a:xfrm>
            <a:off x="1270437" y="11766837"/>
            <a:ext cx="291661" cy="324388"/>
          </a:xfrm>
          <a:prstGeom prst="rect">
            <a:avLst/>
          </a:prstGeom>
          <a:noFill/>
          <a:ln>
            <a:noFill/>
          </a:ln>
        </p:spPr>
      </p:pic>
      <p:sp>
        <p:nvSpPr>
          <p:cNvPr id="226" name="Google Shape;226;g7b064de3d2_0_378"/>
          <p:cNvSpPr txBox="1">
            <a:spLocks noGrp="1"/>
          </p:cNvSpPr>
          <p:nvPr>
            <p:ph type="ctrTitle" idx="4294967295"/>
          </p:nvPr>
        </p:nvSpPr>
        <p:spPr>
          <a:xfrm>
            <a:off x="7692075" y="2991600"/>
            <a:ext cx="4257900" cy="70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Exemplar-Driven Response</a:t>
            </a:r>
            <a:endParaRPr sz="2700">
              <a:solidFill>
                <a:srgbClr val="000000"/>
              </a:solidFill>
              <a:latin typeface="Source Sans Pro SemiBold"/>
              <a:ea typeface="Source Sans Pro SemiBold"/>
              <a:cs typeface="Source Sans Pro SemiBold"/>
              <a:sym typeface="Source Sans Pro SemiBold"/>
            </a:endParaRPr>
          </a:p>
        </p:txBody>
      </p:sp>
      <p:cxnSp>
        <p:nvCxnSpPr>
          <p:cNvPr id="227" name="Google Shape;227;g7b064de3d2_0_378"/>
          <p:cNvCxnSpPr>
            <a:cxnSpLocks/>
            <a:endCxn id="226" idx="1"/>
          </p:cNvCxnSpPr>
          <p:nvPr/>
        </p:nvCxnSpPr>
        <p:spPr>
          <a:xfrm>
            <a:off x="7221250" y="3345900"/>
            <a:ext cx="470700" cy="0"/>
          </a:xfrm>
          <a:prstGeom prst="straightConnector1">
            <a:avLst/>
          </a:prstGeom>
          <a:noFill/>
          <a:ln w="19050" cap="flat" cmpd="sng">
            <a:solidFill>
              <a:schemeClr val="dk2"/>
            </a:solidFill>
            <a:prstDash val="solid"/>
            <a:round/>
            <a:headEnd type="none" w="med" len="med"/>
            <a:tailEnd type="triangle" w="med" len="med"/>
          </a:ln>
        </p:spPr>
      </p:cxnSp>
      <p:pic>
        <p:nvPicPr>
          <p:cNvPr id="228" name="Google Shape;228;g7b064de3d2_0_378"/>
          <p:cNvPicPr preferRelativeResize="0"/>
          <p:nvPr/>
        </p:nvPicPr>
        <p:blipFill>
          <a:blip r:embed="rId4">
            <a:alphaModFix/>
          </a:blip>
          <a:stretch>
            <a:fillRect/>
          </a:stretch>
        </p:blipFill>
        <p:spPr>
          <a:xfrm>
            <a:off x="11587998" y="7358500"/>
            <a:ext cx="443400" cy="443400"/>
          </a:xfrm>
          <a:prstGeom prst="rect">
            <a:avLst/>
          </a:prstGeom>
          <a:noFill/>
          <a:ln>
            <a:noFill/>
          </a:ln>
        </p:spPr>
      </p:pic>
      <p:sp>
        <p:nvSpPr>
          <p:cNvPr id="229" name="Google Shape;229;g7b064de3d2_0_378"/>
          <p:cNvSpPr/>
          <p:nvPr/>
        </p:nvSpPr>
        <p:spPr>
          <a:xfrm>
            <a:off x="9405300" y="7175500"/>
            <a:ext cx="2077800" cy="80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Source Sans Pro"/>
                <a:ea typeface="Source Sans Pro"/>
                <a:cs typeface="Source Sans Pro"/>
                <a:sym typeface="Source Sans Pro"/>
              </a:rPr>
              <a:t>Have you been excited to drive to London in the past?</a:t>
            </a:r>
            <a:endParaRPr sz="1700">
              <a:latin typeface="Source Sans Pro"/>
              <a:ea typeface="Source Sans Pro"/>
              <a:cs typeface="Source Sans Pro"/>
              <a:sym typeface="Source Sans Pro"/>
            </a:endParaRPr>
          </a:p>
        </p:txBody>
      </p:sp>
      <p:pic>
        <p:nvPicPr>
          <p:cNvPr id="230" name="Google Shape;230;g7b064de3d2_0_378"/>
          <p:cNvPicPr preferRelativeResize="0"/>
          <p:nvPr/>
        </p:nvPicPr>
        <p:blipFill>
          <a:blip r:embed="rId4">
            <a:alphaModFix/>
          </a:blip>
          <a:stretch>
            <a:fillRect/>
          </a:stretch>
        </p:blipFill>
        <p:spPr>
          <a:xfrm>
            <a:off x="10690673" y="3883200"/>
            <a:ext cx="443400" cy="443400"/>
          </a:xfrm>
          <a:prstGeom prst="rect">
            <a:avLst/>
          </a:prstGeom>
          <a:noFill/>
          <a:ln>
            <a:noFill/>
          </a:ln>
        </p:spPr>
      </p:pic>
      <p:sp>
        <p:nvSpPr>
          <p:cNvPr id="231" name="Google Shape;231;g7b064de3d2_0_378"/>
          <p:cNvSpPr/>
          <p:nvPr/>
        </p:nvSpPr>
        <p:spPr>
          <a:xfrm>
            <a:off x="8507975" y="3700200"/>
            <a:ext cx="2077800" cy="80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Source Sans Pro"/>
                <a:ea typeface="Source Sans Pro"/>
                <a:cs typeface="Source Sans Pro"/>
                <a:sym typeface="Source Sans Pro"/>
              </a:rPr>
              <a:t>Have you ever been nervous about flying in the past?</a:t>
            </a:r>
            <a:endParaRPr sz="1700">
              <a:latin typeface="Source Sans Pro"/>
              <a:ea typeface="Source Sans Pro"/>
              <a:cs typeface="Source Sans Pro"/>
              <a:sym typeface="Source Sans Pro"/>
            </a:endParaRPr>
          </a:p>
        </p:txBody>
      </p:sp>
      <p:sp>
        <p:nvSpPr>
          <p:cNvPr id="232" name="Google Shape;232;g7b064de3d2_0_37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Control dialogue with </a:t>
            </a:r>
            <a:r>
              <a:rPr lang="en-US" i="1">
                <a:latin typeface="Source Sans Pro SemiBold"/>
                <a:ea typeface="Source Sans Pro SemiBold"/>
                <a:cs typeface="Source Sans Pro SemiBold"/>
                <a:sym typeface="Source Sans Pro SemiBold"/>
              </a:rPr>
              <a:t>exemplars</a:t>
            </a:r>
            <a:endParaRPr i="1">
              <a:latin typeface="Source Sans Pro SemiBold"/>
              <a:ea typeface="Source Sans Pro SemiBold"/>
              <a:cs typeface="Source Sans Pro SemiBold"/>
              <a:sym typeface="Source Sans Pro SemiBold"/>
            </a:endParaRPr>
          </a:p>
        </p:txBody>
      </p:sp>
      <p:pic>
        <p:nvPicPr>
          <p:cNvPr id="233" name="Google Shape;233;g7b064de3d2_0_378" descr="Green Tick Checkmark Vector Icon For Checkbox Marker Symbol Stock  Illustration - Download Image Now - iStock"/>
          <p:cNvPicPr preferRelativeResize="0"/>
          <p:nvPr/>
        </p:nvPicPr>
        <p:blipFill rotWithShape="1">
          <a:blip r:embed="rId3">
            <a:alphaModFix/>
          </a:blip>
          <a:srcRect l="27984" t="25000" r="27454" b="25436"/>
          <a:stretch/>
        </p:blipFill>
        <p:spPr>
          <a:xfrm>
            <a:off x="7920550" y="4788432"/>
            <a:ext cx="291661" cy="324388"/>
          </a:xfrm>
          <a:prstGeom prst="rect">
            <a:avLst/>
          </a:prstGeom>
          <a:noFill/>
          <a:ln>
            <a:noFill/>
          </a:ln>
        </p:spPr>
      </p:pic>
      <p:sp>
        <p:nvSpPr>
          <p:cNvPr id="234" name="Google Shape;234;g7b064de3d2_0_378"/>
          <p:cNvSpPr txBox="1">
            <a:spLocks noGrp="1"/>
          </p:cNvSpPr>
          <p:nvPr>
            <p:ph type="ctrTitle" idx="4294967295"/>
          </p:nvPr>
        </p:nvSpPr>
        <p:spPr>
          <a:xfrm>
            <a:off x="8288400" y="4714438"/>
            <a:ext cx="6551700" cy="44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000"/>
              <a:buFont typeface="Arial"/>
              <a:buNone/>
            </a:pPr>
            <a:r>
              <a:rPr lang="en-US" sz="2500">
                <a:solidFill>
                  <a:srgbClr val="000000"/>
                </a:solidFill>
                <a:latin typeface="Source Sans Pro"/>
                <a:ea typeface="Source Sans Pro"/>
                <a:cs typeface="Source Sans Pro"/>
                <a:sym typeface="Source Sans Pro"/>
              </a:rPr>
              <a:t>Coherent responses</a:t>
            </a:r>
            <a:endParaRPr sz="2500">
              <a:solidFill>
                <a:srgbClr val="000000"/>
              </a:solidFill>
              <a:latin typeface="Source Sans Pro"/>
              <a:ea typeface="Source Sans Pro"/>
              <a:cs typeface="Source Sans Pro"/>
              <a:sym typeface="Source Sans Pro"/>
            </a:endParaRPr>
          </a:p>
        </p:txBody>
      </p:sp>
      <p:sp>
        <p:nvSpPr>
          <p:cNvPr id="31" name="Google Shape;188;g7b064de3d2_0_326">
            <a:extLst>
              <a:ext uri="{FF2B5EF4-FFF2-40B4-BE49-F238E27FC236}">
                <a16:creationId xmlns:a16="http://schemas.microsoft.com/office/drawing/2014/main" id="{683DFBBE-8471-4B64-A637-7CF04116343B}"/>
              </a:ext>
            </a:extLst>
          </p:cNvPr>
          <p:cNvSpPr/>
          <p:nvPr/>
        </p:nvSpPr>
        <p:spPr>
          <a:xfrm>
            <a:off x="1559025" y="2079867"/>
            <a:ext cx="1819200" cy="6489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Source Sans Pro"/>
                <a:ea typeface="Source Sans Pro"/>
                <a:cs typeface="Source Sans Pro"/>
                <a:sym typeface="Source Sans Pro"/>
              </a:rPr>
              <a:t>I’m worried about flying to London!</a:t>
            </a:r>
            <a:endParaRPr sz="1700">
              <a:latin typeface="Source Sans Pro"/>
              <a:ea typeface="Source Sans Pro"/>
              <a:cs typeface="Source Sans Pro"/>
              <a:sym typeface="Source Sans Pro"/>
            </a:endParaRPr>
          </a:p>
        </p:txBody>
      </p:sp>
      <p:pic>
        <p:nvPicPr>
          <p:cNvPr id="32" name="Google Shape;189;g7b064de3d2_0_326">
            <a:extLst>
              <a:ext uri="{FF2B5EF4-FFF2-40B4-BE49-F238E27FC236}">
                <a16:creationId xmlns:a16="http://schemas.microsoft.com/office/drawing/2014/main" id="{3D6DF615-9FA5-4F11-916E-AC5F8C72F41B}"/>
              </a:ext>
            </a:extLst>
          </p:cNvPr>
          <p:cNvPicPr preferRelativeResize="0"/>
          <p:nvPr/>
        </p:nvPicPr>
        <p:blipFill>
          <a:blip r:embed="rId5">
            <a:alphaModFix/>
          </a:blip>
          <a:stretch>
            <a:fillRect/>
          </a:stretch>
        </p:blipFill>
        <p:spPr>
          <a:xfrm>
            <a:off x="1106350" y="2182605"/>
            <a:ext cx="443400" cy="443400"/>
          </a:xfrm>
          <a:prstGeom prst="rect">
            <a:avLst/>
          </a:prstGeom>
          <a:noFill/>
          <a:ln>
            <a:noFill/>
          </a:ln>
        </p:spPr>
      </p:pic>
      <p:sp>
        <p:nvSpPr>
          <p:cNvPr id="33" name="Google Shape;190;g7b064de3d2_0_326">
            <a:extLst>
              <a:ext uri="{FF2B5EF4-FFF2-40B4-BE49-F238E27FC236}">
                <a16:creationId xmlns:a16="http://schemas.microsoft.com/office/drawing/2014/main" id="{3595DA09-8C0B-48D5-BC3E-6F6D54249C77}"/>
              </a:ext>
            </a:extLst>
          </p:cNvPr>
          <p:cNvSpPr txBox="1">
            <a:spLocks/>
          </p:cNvSpPr>
          <p:nvPr/>
        </p:nvSpPr>
        <p:spPr>
          <a:xfrm>
            <a:off x="859375" y="1497705"/>
            <a:ext cx="2743200" cy="7086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Dialogue Context</a:t>
            </a:r>
            <a:endParaRPr lang="en-US" sz="2700">
              <a:solidFill>
                <a:srgbClr val="000000"/>
              </a:solidFill>
              <a:latin typeface="Source Sans Pro"/>
              <a:ea typeface="Source Sans Pro"/>
              <a:cs typeface="Source Sans Pro"/>
              <a:sym typeface="Source Sans Pro"/>
            </a:endParaRPr>
          </a:p>
        </p:txBody>
      </p:sp>
      <p:sp>
        <p:nvSpPr>
          <p:cNvPr id="34" name="Google Shape;191;g7b064de3d2_0_326">
            <a:extLst>
              <a:ext uri="{FF2B5EF4-FFF2-40B4-BE49-F238E27FC236}">
                <a16:creationId xmlns:a16="http://schemas.microsoft.com/office/drawing/2014/main" id="{4704997D-7D60-4ABB-BF16-3B605EC280B9}"/>
              </a:ext>
            </a:extLst>
          </p:cNvPr>
          <p:cNvSpPr txBox="1">
            <a:spLocks/>
          </p:cNvSpPr>
          <p:nvPr/>
        </p:nvSpPr>
        <p:spPr>
          <a:xfrm>
            <a:off x="892406" y="3369758"/>
            <a:ext cx="3055200" cy="708600"/>
          </a:xfrm>
          <a:prstGeom prst="rect">
            <a:avLst/>
          </a:prstGeom>
          <a:noFill/>
          <a:ln>
            <a:noFill/>
          </a:ln>
        </p:spPr>
        <p:txBody>
          <a:bodyPr spcFirstLastPara="1" wrap="square" lIns="91425" tIns="45700" rIns="91425" bIns="45700" anchor="t"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Exemplar Response</a:t>
            </a:r>
            <a:endParaRPr lang="en-US" sz="2700" dirty="0">
              <a:solidFill>
                <a:srgbClr val="000000"/>
              </a:solidFill>
              <a:latin typeface="Source Sans Pro"/>
              <a:ea typeface="Source Sans Pro"/>
              <a:cs typeface="Source Sans Pro"/>
              <a:sym typeface="Source Sans Pro"/>
            </a:endParaRPr>
          </a:p>
        </p:txBody>
      </p:sp>
      <p:sp>
        <p:nvSpPr>
          <p:cNvPr id="35" name="Google Shape;192;g7b064de3d2_0_326">
            <a:extLst>
              <a:ext uri="{FF2B5EF4-FFF2-40B4-BE49-F238E27FC236}">
                <a16:creationId xmlns:a16="http://schemas.microsoft.com/office/drawing/2014/main" id="{08B987AF-87DA-4562-8F36-11801C5A695A}"/>
              </a:ext>
            </a:extLst>
          </p:cNvPr>
          <p:cNvSpPr/>
          <p:nvPr/>
        </p:nvSpPr>
        <p:spPr>
          <a:xfrm>
            <a:off x="1586607" y="4154458"/>
            <a:ext cx="1819200" cy="80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Source Sans Pro"/>
                <a:ea typeface="Source Sans Pro"/>
                <a:cs typeface="Source Sans Pro"/>
                <a:sym typeface="Source Sans Pro"/>
              </a:rPr>
              <a:t>Have you been excited to bike to work in the past?</a:t>
            </a:r>
            <a:endParaRPr sz="1700">
              <a:latin typeface="Source Sans Pro"/>
              <a:ea typeface="Source Sans Pro"/>
              <a:cs typeface="Source Sans Pro"/>
              <a:sym typeface="Source Sans Pro"/>
            </a:endParaRPr>
          </a:p>
        </p:txBody>
      </p:sp>
      <p:pic>
        <p:nvPicPr>
          <p:cNvPr id="36" name="Google Shape;193;g7b064de3d2_0_326">
            <a:extLst>
              <a:ext uri="{FF2B5EF4-FFF2-40B4-BE49-F238E27FC236}">
                <a16:creationId xmlns:a16="http://schemas.microsoft.com/office/drawing/2014/main" id="{CAAE313A-C76D-4EC0-B0B6-3C1292F534BA}"/>
              </a:ext>
            </a:extLst>
          </p:cNvPr>
          <p:cNvPicPr preferRelativeResize="0"/>
          <p:nvPr/>
        </p:nvPicPr>
        <p:blipFill>
          <a:blip r:embed="rId6">
            <a:alphaModFix/>
          </a:blip>
          <a:stretch>
            <a:fillRect/>
          </a:stretch>
        </p:blipFill>
        <p:spPr>
          <a:xfrm>
            <a:off x="1123150" y="4124855"/>
            <a:ext cx="409800" cy="409800"/>
          </a:xfrm>
          <a:prstGeom prst="rect">
            <a:avLst/>
          </a:prstGeom>
          <a:noFill/>
          <a:ln>
            <a:noFill/>
          </a:ln>
        </p:spPr>
      </p:pic>
      <p:sp>
        <p:nvSpPr>
          <p:cNvPr id="37" name="Google Shape;194;g7b064de3d2_0_326">
            <a:extLst>
              <a:ext uri="{FF2B5EF4-FFF2-40B4-BE49-F238E27FC236}">
                <a16:creationId xmlns:a16="http://schemas.microsoft.com/office/drawing/2014/main" id="{30919A2A-F431-4EAA-8AF1-EBAB5F9EA56E}"/>
              </a:ext>
            </a:extLst>
          </p:cNvPr>
          <p:cNvSpPr txBox="1">
            <a:spLocks/>
          </p:cNvSpPr>
          <p:nvPr/>
        </p:nvSpPr>
        <p:spPr>
          <a:xfrm>
            <a:off x="4727050" y="2991600"/>
            <a:ext cx="2494200" cy="708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Dialogue Model</a:t>
            </a:r>
            <a:endParaRPr lang="en-US" sz="2700">
              <a:solidFill>
                <a:srgbClr val="000000"/>
              </a:solidFill>
              <a:latin typeface="Source Sans Pro"/>
              <a:ea typeface="Source Sans Pro"/>
              <a:cs typeface="Source Sans Pro"/>
              <a:sym typeface="Source Sans Pro"/>
            </a:endParaRPr>
          </a:p>
        </p:txBody>
      </p:sp>
      <p:cxnSp>
        <p:nvCxnSpPr>
          <p:cNvPr id="38" name="Google Shape;195;g7b064de3d2_0_326">
            <a:extLst>
              <a:ext uri="{FF2B5EF4-FFF2-40B4-BE49-F238E27FC236}">
                <a16:creationId xmlns:a16="http://schemas.microsoft.com/office/drawing/2014/main" id="{C79235C1-3B98-4E50-AB91-217F8110321C}"/>
              </a:ext>
            </a:extLst>
          </p:cNvPr>
          <p:cNvCxnSpPr>
            <a:cxnSpLocks/>
            <a:stCxn id="31" idx="3"/>
            <a:endCxn id="37" idx="1"/>
          </p:cNvCxnSpPr>
          <p:nvPr/>
        </p:nvCxnSpPr>
        <p:spPr>
          <a:xfrm>
            <a:off x="3378225" y="2404317"/>
            <a:ext cx="1348825" cy="941583"/>
          </a:xfrm>
          <a:prstGeom prst="curvedConnector3">
            <a:avLst>
              <a:gd name="adj1" fmla="val 50000"/>
            </a:avLst>
          </a:prstGeom>
          <a:noFill/>
          <a:ln w="19050" cap="flat" cmpd="sng">
            <a:solidFill>
              <a:schemeClr val="dk2"/>
            </a:solidFill>
            <a:prstDash val="solid"/>
            <a:round/>
            <a:headEnd type="none" w="med" len="med"/>
            <a:tailEnd type="triangle" w="med" len="med"/>
          </a:ln>
        </p:spPr>
      </p:cxnSp>
      <p:sp>
        <p:nvSpPr>
          <p:cNvPr id="236" name="Google Shape;236;g7b064de3d2_0_378"/>
          <p:cNvSpPr/>
          <p:nvPr/>
        </p:nvSpPr>
        <p:spPr>
          <a:xfrm>
            <a:off x="524061" y="3349046"/>
            <a:ext cx="4126800" cy="1995300"/>
          </a:xfrm>
          <a:prstGeom prst="rect">
            <a:avLst/>
          </a:prstGeom>
          <a:solidFill>
            <a:srgbClr val="FFFFFF">
              <a:alpha val="72070"/>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cxnSp>
        <p:nvCxnSpPr>
          <p:cNvPr id="209" name="Google Shape;209;g7b064de3d2_0_378"/>
          <p:cNvCxnSpPr>
            <a:cxnSpLocks/>
            <a:stCxn id="35" idx="3"/>
          </p:cNvCxnSpPr>
          <p:nvPr/>
        </p:nvCxnSpPr>
        <p:spPr>
          <a:xfrm flipV="1">
            <a:off x="3405807" y="3345976"/>
            <a:ext cx="1321368" cy="1213182"/>
          </a:xfrm>
          <a:prstGeom prst="curvedConnector3">
            <a:avLst>
              <a:gd name="adj1" fmla="val 50000"/>
            </a:avLst>
          </a:prstGeom>
          <a:noFill/>
          <a:ln w="19050" cap="flat" cmpd="sng">
            <a:solidFill>
              <a:schemeClr val="dk2"/>
            </a:solidFill>
            <a:prstDash val="solid"/>
            <a:round/>
            <a:headEnd type="none" w="med" len="med"/>
            <a:tailEnd type="triangle" w="med" len="med"/>
          </a:ln>
        </p:spPr>
      </p:cxnSp>
      <p:sp>
        <p:nvSpPr>
          <p:cNvPr id="212" name="Google Shape;212;g7b064de3d2_0_378"/>
          <p:cNvSpPr txBox="1">
            <a:spLocks noGrp="1"/>
          </p:cNvSpPr>
          <p:nvPr>
            <p:ph type="body" idx="1"/>
          </p:nvPr>
        </p:nvSpPr>
        <p:spPr>
          <a:xfrm>
            <a:off x="838200" y="7509970"/>
            <a:ext cx="10515600" cy="46674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None/>
            </a:pPr>
            <a:r>
              <a:rPr lang="en-US" sz="2400">
                <a:solidFill>
                  <a:srgbClr val="000000"/>
                </a:solidFill>
              </a:rPr>
              <a:t>Exemplar based methods condition the response generation on strategically chosen responses.</a:t>
            </a:r>
            <a:endParaRPr sz="2400"/>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a:p>
            <a:pPr marL="228600" lvl="0" indent="-228600" algn="l" rtl="0">
              <a:lnSpc>
                <a:spcPct val="100000"/>
              </a:lnSpc>
              <a:spcBef>
                <a:spcPts val="1000"/>
              </a:spcBef>
              <a:spcAft>
                <a:spcPts val="0"/>
              </a:spcAft>
              <a:buClr>
                <a:srgbClr val="000000"/>
              </a:buClr>
              <a:buSzPts val="2400"/>
              <a:buChar char="•"/>
            </a:pPr>
            <a:r>
              <a:rPr lang="en-US" sz="2400">
                <a:solidFill>
                  <a:srgbClr val="000000"/>
                </a:solidFill>
              </a:rPr>
              <a:t>Exemplar based approaches:</a:t>
            </a:r>
            <a:endParaRPr sz="2400"/>
          </a:p>
          <a:p>
            <a:pPr marL="685800" lvl="1" indent="-228600" algn="l" rtl="0">
              <a:lnSpc>
                <a:spcPct val="100000"/>
              </a:lnSpc>
              <a:spcBef>
                <a:spcPts val="500"/>
              </a:spcBef>
              <a:spcAft>
                <a:spcPts val="0"/>
              </a:spcAft>
              <a:buClr>
                <a:srgbClr val="000000"/>
              </a:buClr>
              <a:buSzPts val="2400"/>
              <a:buChar char="•"/>
            </a:pPr>
            <a:r>
              <a:rPr lang="en-US">
                <a:solidFill>
                  <a:srgbClr val="000000"/>
                </a:solidFill>
              </a:rPr>
              <a:t>Do not require manually labeling vast amounts of data</a:t>
            </a:r>
            <a:endParaRPr/>
          </a:p>
          <a:p>
            <a:pPr marL="685800" lvl="1" indent="-228600" algn="l" rtl="0">
              <a:lnSpc>
                <a:spcPct val="100000"/>
              </a:lnSpc>
              <a:spcBef>
                <a:spcPts val="500"/>
              </a:spcBef>
              <a:spcAft>
                <a:spcPts val="0"/>
              </a:spcAft>
              <a:buClr>
                <a:srgbClr val="000000"/>
              </a:buClr>
              <a:buSzPts val="2400"/>
              <a:buChar char="•"/>
            </a:pPr>
            <a:r>
              <a:rPr lang="en-US">
                <a:solidFill>
                  <a:srgbClr val="000000"/>
                </a:solidFill>
              </a:rPr>
              <a:t>Allow finer control over the generation </a:t>
            </a:r>
            <a:endParaRPr/>
          </a:p>
          <a:p>
            <a:pPr marL="685800" lvl="1" indent="-228600" algn="l" rtl="0">
              <a:lnSpc>
                <a:spcPct val="100000"/>
              </a:lnSpc>
              <a:spcBef>
                <a:spcPts val="500"/>
              </a:spcBef>
              <a:spcAft>
                <a:spcPts val="0"/>
              </a:spcAft>
              <a:buClr>
                <a:srgbClr val="000000"/>
              </a:buClr>
              <a:buSzPts val="2400"/>
              <a:buChar char="•"/>
            </a:pPr>
            <a:r>
              <a:rPr lang="en-US">
                <a:solidFill>
                  <a:srgbClr val="000000"/>
                </a:solidFill>
              </a:rPr>
              <a:t>Allow addressing discourse-level goals to fit new dialogue contexts.</a:t>
            </a:r>
            <a:endParaRPr/>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p:txBody>
      </p:sp>
      <p:sp>
        <p:nvSpPr>
          <p:cNvPr id="213" name="Google Shape;213;g7b064de3d2_0_378"/>
          <p:cNvSpPr txBox="1">
            <a:spLocks noGrp="1"/>
          </p:cNvSpPr>
          <p:nvPr>
            <p:ph type="sldNum" idx="12"/>
          </p:nvPr>
        </p:nvSpPr>
        <p:spPr>
          <a:xfrm>
            <a:off x="8610600" y="12124775"/>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214" name="Google Shape;214;g7b064de3d2_0_378"/>
          <p:cNvSpPr/>
          <p:nvPr/>
        </p:nvSpPr>
        <p:spPr>
          <a:xfrm>
            <a:off x="2465990" y="8511624"/>
            <a:ext cx="1765800" cy="5802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Dialogue context</a:t>
            </a:r>
            <a:endParaRPr sz="1800">
              <a:solidFill>
                <a:schemeClr val="lt1"/>
              </a:solidFill>
              <a:latin typeface="Calibri"/>
              <a:ea typeface="Calibri"/>
              <a:cs typeface="Calibri"/>
              <a:sym typeface="Calibri"/>
            </a:endParaRPr>
          </a:p>
        </p:txBody>
      </p:sp>
      <p:sp>
        <p:nvSpPr>
          <p:cNvPr id="215" name="Google Shape;215;g7b064de3d2_0_378"/>
          <p:cNvSpPr/>
          <p:nvPr/>
        </p:nvSpPr>
        <p:spPr>
          <a:xfrm>
            <a:off x="2496207" y="9590417"/>
            <a:ext cx="1765800" cy="5802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Exemplar Response</a:t>
            </a:r>
            <a:endParaRPr/>
          </a:p>
        </p:txBody>
      </p:sp>
      <p:sp>
        <p:nvSpPr>
          <p:cNvPr id="216" name="Google Shape;216;g7b064de3d2_0_378"/>
          <p:cNvSpPr/>
          <p:nvPr/>
        </p:nvSpPr>
        <p:spPr>
          <a:xfrm>
            <a:off x="4801916" y="8617157"/>
            <a:ext cx="1689600" cy="1398600"/>
          </a:xfrm>
          <a:prstGeom prst="rightArrowCallout">
            <a:avLst>
              <a:gd name="adj1" fmla="val 25000"/>
              <a:gd name="adj2" fmla="val 25000"/>
              <a:gd name="adj3" fmla="val 25000"/>
              <a:gd name="adj4" fmla="val 6497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Dialogue model</a:t>
            </a:r>
            <a:endParaRPr sz="1800">
              <a:solidFill>
                <a:schemeClr val="lt1"/>
              </a:solidFill>
              <a:latin typeface="Calibri"/>
              <a:ea typeface="Calibri"/>
              <a:cs typeface="Calibri"/>
              <a:sym typeface="Calibri"/>
            </a:endParaRPr>
          </a:p>
        </p:txBody>
      </p:sp>
      <p:sp>
        <p:nvSpPr>
          <p:cNvPr id="217" name="Google Shape;217;g7b064de3d2_0_378"/>
          <p:cNvSpPr/>
          <p:nvPr/>
        </p:nvSpPr>
        <p:spPr>
          <a:xfrm>
            <a:off x="6861943" y="8978924"/>
            <a:ext cx="2614500" cy="708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Exemplar conditioned Response</a:t>
            </a:r>
            <a:endParaRPr sz="1800">
              <a:solidFill>
                <a:schemeClr val="lt1"/>
              </a:solidFill>
              <a:latin typeface="Calibri"/>
              <a:ea typeface="Calibri"/>
              <a:cs typeface="Calibri"/>
              <a:sym typeface="Calibri"/>
            </a:endParaRPr>
          </a:p>
        </p:txBody>
      </p:sp>
      <p:sp>
        <p:nvSpPr>
          <p:cNvPr id="218" name="Google Shape;218;g7b064de3d2_0_378"/>
          <p:cNvSpPr/>
          <p:nvPr/>
        </p:nvSpPr>
        <p:spPr>
          <a:xfrm>
            <a:off x="3174124" y="9118617"/>
            <a:ext cx="409800" cy="395700"/>
          </a:xfrm>
          <a:prstGeom prst="mathPlus">
            <a:avLst>
              <a:gd name="adj1" fmla="val 2352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9" name="Google Shape;219;g7b064de3d2_0_378" descr="Green Tick Checkmark Vector Icon For Checkbox Marker Symbol Stock  Illustration - Download Image Now - iStock"/>
          <p:cNvPicPr preferRelativeResize="0"/>
          <p:nvPr/>
        </p:nvPicPr>
        <p:blipFill rotWithShape="1">
          <a:blip r:embed="rId3">
            <a:alphaModFix/>
          </a:blip>
          <a:srcRect l="27984" t="25000" r="27454" b="25436"/>
          <a:stretch/>
        </p:blipFill>
        <p:spPr>
          <a:xfrm>
            <a:off x="1282262" y="10873482"/>
            <a:ext cx="291661" cy="324388"/>
          </a:xfrm>
          <a:prstGeom prst="rect">
            <a:avLst/>
          </a:prstGeom>
          <a:noFill/>
          <a:ln>
            <a:noFill/>
          </a:ln>
        </p:spPr>
      </p:pic>
      <p:pic>
        <p:nvPicPr>
          <p:cNvPr id="220" name="Google Shape;220;g7b064de3d2_0_378" descr="Green Tick Checkmark Vector Icon For Checkbox Marker Symbol Stock  Illustration - Download Image Now - iStock"/>
          <p:cNvPicPr preferRelativeResize="0"/>
          <p:nvPr/>
        </p:nvPicPr>
        <p:blipFill rotWithShape="1">
          <a:blip r:embed="rId3">
            <a:alphaModFix/>
          </a:blip>
          <a:srcRect l="27984" t="25000" r="27454" b="25436"/>
          <a:stretch/>
        </p:blipFill>
        <p:spPr>
          <a:xfrm>
            <a:off x="1277009" y="11330680"/>
            <a:ext cx="291661" cy="324388"/>
          </a:xfrm>
          <a:prstGeom prst="rect">
            <a:avLst/>
          </a:prstGeom>
          <a:noFill/>
          <a:ln>
            <a:noFill/>
          </a:ln>
        </p:spPr>
      </p:pic>
      <p:pic>
        <p:nvPicPr>
          <p:cNvPr id="221" name="Google Shape;221;g7b064de3d2_0_378" descr="Green Tick Checkmark Vector Icon For Checkbox Marker Symbol Stock  Illustration - Download Image Now - iStock"/>
          <p:cNvPicPr preferRelativeResize="0"/>
          <p:nvPr/>
        </p:nvPicPr>
        <p:blipFill rotWithShape="1">
          <a:blip r:embed="rId3">
            <a:alphaModFix/>
          </a:blip>
          <a:srcRect l="27984" t="25000" r="27454" b="25436"/>
          <a:stretch/>
        </p:blipFill>
        <p:spPr>
          <a:xfrm>
            <a:off x="1270437" y="11766837"/>
            <a:ext cx="291661" cy="324388"/>
          </a:xfrm>
          <a:prstGeom prst="rect">
            <a:avLst/>
          </a:prstGeom>
          <a:noFill/>
          <a:ln>
            <a:noFill/>
          </a:ln>
        </p:spPr>
      </p:pic>
      <p:sp>
        <p:nvSpPr>
          <p:cNvPr id="226" name="Google Shape;226;g7b064de3d2_0_378"/>
          <p:cNvSpPr txBox="1">
            <a:spLocks noGrp="1"/>
          </p:cNvSpPr>
          <p:nvPr>
            <p:ph type="ctrTitle" idx="4294967295"/>
          </p:nvPr>
        </p:nvSpPr>
        <p:spPr>
          <a:xfrm>
            <a:off x="7692075" y="2991600"/>
            <a:ext cx="4257900" cy="70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Exemplar-Driven Response</a:t>
            </a:r>
            <a:endParaRPr sz="2700">
              <a:solidFill>
                <a:srgbClr val="000000"/>
              </a:solidFill>
              <a:latin typeface="Source Sans Pro SemiBold"/>
              <a:ea typeface="Source Sans Pro SemiBold"/>
              <a:cs typeface="Source Sans Pro SemiBold"/>
              <a:sym typeface="Source Sans Pro SemiBold"/>
            </a:endParaRPr>
          </a:p>
        </p:txBody>
      </p:sp>
      <p:cxnSp>
        <p:nvCxnSpPr>
          <p:cNvPr id="227" name="Google Shape;227;g7b064de3d2_0_378"/>
          <p:cNvCxnSpPr>
            <a:cxnSpLocks/>
            <a:endCxn id="226" idx="1"/>
          </p:cNvCxnSpPr>
          <p:nvPr/>
        </p:nvCxnSpPr>
        <p:spPr>
          <a:xfrm>
            <a:off x="7221250" y="3345900"/>
            <a:ext cx="470700" cy="0"/>
          </a:xfrm>
          <a:prstGeom prst="straightConnector1">
            <a:avLst/>
          </a:prstGeom>
          <a:noFill/>
          <a:ln w="19050" cap="flat" cmpd="sng">
            <a:solidFill>
              <a:schemeClr val="dk2"/>
            </a:solidFill>
            <a:prstDash val="solid"/>
            <a:round/>
            <a:headEnd type="none" w="med" len="med"/>
            <a:tailEnd type="triangle" w="med" len="med"/>
          </a:ln>
        </p:spPr>
      </p:cxnSp>
      <p:pic>
        <p:nvPicPr>
          <p:cNvPr id="228" name="Google Shape;228;g7b064de3d2_0_378"/>
          <p:cNvPicPr preferRelativeResize="0"/>
          <p:nvPr/>
        </p:nvPicPr>
        <p:blipFill>
          <a:blip r:embed="rId4">
            <a:alphaModFix/>
          </a:blip>
          <a:stretch>
            <a:fillRect/>
          </a:stretch>
        </p:blipFill>
        <p:spPr>
          <a:xfrm>
            <a:off x="11587998" y="7358500"/>
            <a:ext cx="443400" cy="443400"/>
          </a:xfrm>
          <a:prstGeom prst="rect">
            <a:avLst/>
          </a:prstGeom>
          <a:noFill/>
          <a:ln>
            <a:noFill/>
          </a:ln>
        </p:spPr>
      </p:pic>
      <p:sp>
        <p:nvSpPr>
          <p:cNvPr id="229" name="Google Shape;229;g7b064de3d2_0_378"/>
          <p:cNvSpPr/>
          <p:nvPr/>
        </p:nvSpPr>
        <p:spPr>
          <a:xfrm>
            <a:off x="9405300" y="7175500"/>
            <a:ext cx="2077800" cy="80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Source Sans Pro"/>
                <a:ea typeface="Source Sans Pro"/>
                <a:cs typeface="Source Sans Pro"/>
                <a:sym typeface="Source Sans Pro"/>
              </a:rPr>
              <a:t>Have you been excited to drive to London in the past?</a:t>
            </a:r>
            <a:endParaRPr sz="1700">
              <a:latin typeface="Source Sans Pro"/>
              <a:ea typeface="Source Sans Pro"/>
              <a:cs typeface="Source Sans Pro"/>
              <a:sym typeface="Source Sans Pro"/>
            </a:endParaRPr>
          </a:p>
        </p:txBody>
      </p:sp>
      <p:pic>
        <p:nvPicPr>
          <p:cNvPr id="230" name="Google Shape;230;g7b064de3d2_0_378"/>
          <p:cNvPicPr preferRelativeResize="0"/>
          <p:nvPr/>
        </p:nvPicPr>
        <p:blipFill>
          <a:blip r:embed="rId4">
            <a:alphaModFix/>
          </a:blip>
          <a:stretch>
            <a:fillRect/>
          </a:stretch>
        </p:blipFill>
        <p:spPr>
          <a:xfrm>
            <a:off x="10690673" y="3883200"/>
            <a:ext cx="443400" cy="443400"/>
          </a:xfrm>
          <a:prstGeom prst="rect">
            <a:avLst/>
          </a:prstGeom>
          <a:noFill/>
          <a:ln>
            <a:noFill/>
          </a:ln>
        </p:spPr>
      </p:pic>
      <p:sp>
        <p:nvSpPr>
          <p:cNvPr id="231" name="Google Shape;231;g7b064de3d2_0_378"/>
          <p:cNvSpPr/>
          <p:nvPr/>
        </p:nvSpPr>
        <p:spPr>
          <a:xfrm>
            <a:off x="8507975" y="3700200"/>
            <a:ext cx="2077800" cy="80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Source Sans Pro"/>
                <a:ea typeface="Source Sans Pro"/>
                <a:cs typeface="Source Sans Pro"/>
                <a:sym typeface="Source Sans Pro"/>
              </a:rPr>
              <a:t>Have you ever been nervous about flying in the past?</a:t>
            </a:r>
            <a:endParaRPr sz="1700">
              <a:latin typeface="Source Sans Pro"/>
              <a:ea typeface="Source Sans Pro"/>
              <a:cs typeface="Source Sans Pro"/>
              <a:sym typeface="Source Sans Pro"/>
            </a:endParaRPr>
          </a:p>
        </p:txBody>
      </p:sp>
      <p:sp>
        <p:nvSpPr>
          <p:cNvPr id="232" name="Google Shape;232;g7b064de3d2_0_37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Control dialogue with </a:t>
            </a:r>
            <a:r>
              <a:rPr lang="en-US" i="1">
                <a:latin typeface="Source Sans Pro SemiBold"/>
                <a:ea typeface="Source Sans Pro SemiBold"/>
                <a:cs typeface="Source Sans Pro SemiBold"/>
                <a:sym typeface="Source Sans Pro SemiBold"/>
              </a:rPr>
              <a:t>exemplars</a:t>
            </a:r>
            <a:endParaRPr i="1">
              <a:latin typeface="Source Sans Pro SemiBold"/>
              <a:ea typeface="Source Sans Pro SemiBold"/>
              <a:cs typeface="Source Sans Pro SemiBold"/>
              <a:sym typeface="Source Sans Pro SemiBold"/>
            </a:endParaRPr>
          </a:p>
        </p:txBody>
      </p:sp>
      <p:pic>
        <p:nvPicPr>
          <p:cNvPr id="233" name="Google Shape;233;g7b064de3d2_0_378" descr="Green Tick Checkmark Vector Icon For Checkbox Marker Symbol Stock  Illustration - Download Image Now - iStock"/>
          <p:cNvPicPr preferRelativeResize="0"/>
          <p:nvPr/>
        </p:nvPicPr>
        <p:blipFill rotWithShape="1">
          <a:blip r:embed="rId3">
            <a:alphaModFix/>
          </a:blip>
          <a:srcRect l="27984" t="25000" r="27454" b="25436"/>
          <a:stretch/>
        </p:blipFill>
        <p:spPr>
          <a:xfrm>
            <a:off x="7920550" y="4788432"/>
            <a:ext cx="291661" cy="324388"/>
          </a:xfrm>
          <a:prstGeom prst="rect">
            <a:avLst/>
          </a:prstGeom>
          <a:noFill/>
          <a:ln>
            <a:noFill/>
          </a:ln>
        </p:spPr>
      </p:pic>
      <p:sp>
        <p:nvSpPr>
          <p:cNvPr id="234" name="Google Shape;234;g7b064de3d2_0_378"/>
          <p:cNvSpPr txBox="1">
            <a:spLocks noGrp="1"/>
          </p:cNvSpPr>
          <p:nvPr>
            <p:ph type="ctrTitle" idx="4294967295"/>
          </p:nvPr>
        </p:nvSpPr>
        <p:spPr>
          <a:xfrm>
            <a:off x="8288400" y="4714438"/>
            <a:ext cx="6551700" cy="44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000"/>
              <a:buFont typeface="Arial"/>
              <a:buNone/>
            </a:pPr>
            <a:r>
              <a:rPr lang="en-US" sz="2500">
                <a:solidFill>
                  <a:srgbClr val="000000"/>
                </a:solidFill>
                <a:latin typeface="Source Sans Pro"/>
                <a:ea typeface="Source Sans Pro"/>
                <a:cs typeface="Source Sans Pro"/>
                <a:sym typeface="Source Sans Pro"/>
              </a:rPr>
              <a:t>Coherent responses</a:t>
            </a:r>
            <a:endParaRPr sz="2500">
              <a:solidFill>
                <a:srgbClr val="000000"/>
              </a:solidFill>
              <a:latin typeface="Source Sans Pro"/>
              <a:ea typeface="Source Sans Pro"/>
              <a:cs typeface="Source Sans Pro"/>
              <a:sym typeface="Source Sans Pro"/>
            </a:endParaRPr>
          </a:p>
        </p:txBody>
      </p:sp>
      <p:sp>
        <p:nvSpPr>
          <p:cNvPr id="31" name="Google Shape;188;g7b064de3d2_0_326">
            <a:extLst>
              <a:ext uri="{FF2B5EF4-FFF2-40B4-BE49-F238E27FC236}">
                <a16:creationId xmlns:a16="http://schemas.microsoft.com/office/drawing/2014/main" id="{683DFBBE-8471-4B64-A637-7CF04116343B}"/>
              </a:ext>
            </a:extLst>
          </p:cNvPr>
          <p:cNvSpPr/>
          <p:nvPr/>
        </p:nvSpPr>
        <p:spPr>
          <a:xfrm>
            <a:off x="1559025" y="2079867"/>
            <a:ext cx="1819200" cy="6489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Source Sans Pro"/>
                <a:ea typeface="Source Sans Pro"/>
                <a:cs typeface="Source Sans Pro"/>
                <a:sym typeface="Source Sans Pro"/>
              </a:rPr>
              <a:t>I’m worried about flying to London!</a:t>
            </a:r>
            <a:endParaRPr sz="1700">
              <a:latin typeface="Source Sans Pro"/>
              <a:ea typeface="Source Sans Pro"/>
              <a:cs typeface="Source Sans Pro"/>
              <a:sym typeface="Source Sans Pro"/>
            </a:endParaRPr>
          </a:p>
        </p:txBody>
      </p:sp>
      <p:pic>
        <p:nvPicPr>
          <p:cNvPr id="32" name="Google Shape;189;g7b064de3d2_0_326">
            <a:extLst>
              <a:ext uri="{FF2B5EF4-FFF2-40B4-BE49-F238E27FC236}">
                <a16:creationId xmlns:a16="http://schemas.microsoft.com/office/drawing/2014/main" id="{3D6DF615-9FA5-4F11-916E-AC5F8C72F41B}"/>
              </a:ext>
            </a:extLst>
          </p:cNvPr>
          <p:cNvPicPr preferRelativeResize="0"/>
          <p:nvPr/>
        </p:nvPicPr>
        <p:blipFill>
          <a:blip r:embed="rId5">
            <a:alphaModFix/>
          </a:blip>
          <a:stretch>
            <a:fillRect/>
          </a:stretch>
        </p:blipFill>
        <p:spPr>
          <a:xfrm>
            <a:off x="1106350" y="2182605"/>
            <a:ext cx="443400" cy="443400"/>
          </a:xfrm>
          <a:prstGeom prst="rect">
            <a:avLst/>
          </a:prstGeom>
          <a:noFill/>
          <a:ln>
            <a:noFill/>
          </a:ln>
        </p:spPr>
      </p:pic>
      <p:sp>
        <p:nvSpPr>
          <p:cNvPr id="33" name="Google Shape;190;g7b064de3d2_0_326">
            <a:extLst>
              <a:ext uri="{FF2B5EF4-FFF2-40B4-BE49-F238E27FC236}">
                <a16:creationId xmlns:a16="http://schemas.microsoft.com/office/drawing/2014/main" id="{3595DA09-8C0B-48D5-BC3E-6F6D54249C77}"/>
              </a:ext>
            </a:extLst>
          </p:cNvPr>
          <p:cNvSpPr txBox="1">
            <a:spLocks/>
          </p:cNvSpPr>
          <p:nvPr/>
        </p:nvSpPr>
        <p:spPr>
          <a:xfrm>
            <a:off x="859375" y="1497705"/>
            <a:ext cx="2743200" cy="7086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Dialogue Context</a:t>
            </a:r>
            <a:endParaRPr lang="en-US" sz="2700">
              <a:solidFill>
                <a:srgbClr val="000000"/>
              </a:solidFill>
              <a:latin typeface="Source Sans Pro"/>
              <a:ea typeface="Source Sans Pro"/>
              <a:cs typeface="Source Sans Pro"/>
              <a:sym typeface="Source Sans Pro"/>
            </a:endParaRPr>
          </a:p>
        </p:txBody>
      </p:sp>
      <p:sp>
        <p:nvSpPr>
          <p:cNvPr id="34" name="Google Shape;191;g7b064de3d2_0_326">
            <a:extLst>
              <a:ext uri="{FF2B5EF4-FFF2-40B4-BE49-F238E27FC236}">
                <a16:creationId xmlns:a16="http://schemas.microsoft.com/office/drawing/2014/main" id="{4704997D-7D60-4ABB-BF16-3B605EC280B9}"/>
              </a:ext>
            </a:extLst>
          </p:cNvPr>
          <p:cNvSpPr txBox="1">
            <a:spLocks/>
          </p:cNvSpPr>
          <p:nvPr/>
        </p:nvSpPr>
        <p:spPr>
          <a:xfrm>
            <a:off x="892406" y="3369758"/>
            <a:ext cx="3055200" cy="708600"/>
          </a:xfrm>
          <a:prstGeom prst="rect">
            <a:avLst/>
          </a:prstGeom>
          <a:noFill/>
          <a:ln>
            <a:noFill/>
          </a:ln>
        </p:spPr>
        <p:txBody>
          <a:bodyPr spcFirstLastPara="1" wrap="square" lIns="91425" tIns="45700" rIns="91425" bIns="45700" anchor="t"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Exemplar Response</a:t>
            </a:r>
            <a:endParaRPr lang="en-US" sz="2700" dirty="0">
              <a:solidFill>
                <a:srgbClr val="000000"/>
              </a:solidFill>
              <a:latin typeface="Source Sans Pro"/>
              <a:ea typeface="Source Sans Pro"/>
              <a:cs typeface="Source Sans Pro"/>
              <a:sym typeface="Source Sans Pro"/>
            </a:endParaRPr>
          </a:p>
        </p:txBody>
      </p:sp>
      <p:sp>
        <p:nvSpPr>
          <p:cNvPr id="35" name="Google Shape;192;g7b064de3d2_0_326">
            <a:extLst>
              <a:ext uri="{FF2B5EF4-FFF2-40B4-BE49-F238E27FC236}">
                <a16:creationId xmlns:a16="http://schemas.microsoft.com/office/drawing/2014/main" id="{08B987AF-87DA-4562-8F36-11801C5A695A}"/>
              </a:ext>
            </a:extLst>
          </p:cNvPr>
          <p:cNvSpPr/>
          <p:nvPr/>
        </p:nvSpPr>
        <p:spPr>
          <a:xfrm>
            <a:off x="1586607" y="4154458"/>
            <a:ext cx="1819200" cy="80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Source Sans Pro"/>
                <a:ea typeface="Source Sans Pro"/>
                <a:cs typeface="Source Sans Pro"/>
                <a:sym typeface="Source Sans Pro"/>
              </a:rPr>
              <a:t>Have you been excited to bike to work in the past?</a:t>
            </a:r>
            <a:endParaRPr sz="1700">
              <a:latin typeface="Source Sans Pro"/>
              <a:ea typeface="Source Sans Pro"/>
              <a:cs typeface="Source Sans Pro"/>
              <a:sym typeface="Source Sans Pro"/>
            </a:endParaRPr>
          </a:p>
        </p:txBody>
      </p:sp>
      <p:pic>
        <p:nvPicPr>
          <p:cNvPr id="36" name="Google Shape;193;g7b064de3d2_0_326">
            <a:extLst>
              <a:ext uri="{FF2B5EF4-FFF2-40B4-BE49-F238E27FC236}">
                <a16:creationId xmlns:a16="http://schemas.microsoft.com/office/drawing/2014/main" id="{CAAE313A-C76D-4EC0-B0B6-3C1292F534BA}"/>
              </a:ext>
            </a:extLst>
          </p:cNvPr>
          <p:cNvPicPr preferRelativeResize="0"/>
          <p:nvPr/>
        </p:nvPicPr>
        <p:blipFill>
          <a:blip r:embed="rId6">
            <a:alphaModFix/>
          </a:blip>
          <a:stretch>
            <a:fillRect/>
          </a:stretch>
        </p:blipFill>
        <p:spPr>
          <a:xfrm>
            <a:off x="1123150" y="4124855"/>
            <a:ext cx="409800" cy="409800"/>
          </a:xfrm>
          <a:prstGeom prst="rect">
            <a:avLst/>
          </a:prstGeom>
          <a:noFill/>
          <a:ln>
            <a:noFill/>
          </a:ln>
        </p:spPr>
      </p:pic>
      <p:sp>
        <p:nvSpPr>
          <p:cNvPr id="37" name="Google Shape;194;g7b064de3d2_0_326">
            <a:extLst>
              <a:ext uri="{FF2B5EF4-FFF2-40B4-BE49-F238E27FC236}">
                <a16:creationId xmlns:a16="http://schemas.microsoft.com/office/drawing/2014/main" id="{30919A2A-F431-4EAA-8AF1-EBAB5F9EA56E}"/>
              </a:ext>
            </a:extLst>
          </p:cNvPr>
          <p:cNvSpPr txBox="1">
            <a:spLocks/>
          </p:cNvSpPr>
          <p:nvPr/>
        </p:nvSpPr>
        <p:spPr>
          <a:xfrm>
            <a:off x="4727050" y="2991600"/>
            <a:ext cx="2494200" cy="708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Dialogue Model</a:t>
            </a:r>
            <a:endParaRPr lang="en-US" sz="2700">
              <a:solidFill>
                <a:srgbClr val="000000"/>
              </a:solidFill>
              <a:latin typeface="Source Sans Pro"/>
              <a:ea typeface="Source Sans Pro"/>
              <a:cs typeface="Source Sans Pro"/>
              <a:sym typeface="Source Sans Pro"/>
            </a:endParaRPr>
          </a:p>
        </p:txBody>
      </p:sp>
      <p:cxnSp>
        <p:nvCxnSpPr>
          <p:cNvPr id="38" name="Google Shape;195;g7b064de3d2_0_326">
            <a:extLst>
              <a:ext uri="{FF2B5EF4-FFF2-40B4-BE49-F238E27FC236}">
                <a16:creationId xmlns:a16="http://schemas.microsoft.com/office/drawing/2014/main" id="{C79235C1-3B98-4E50-AB91-217F8110321C}"/>
              </a:ext>
            </a:extLst>
          </p:cNvPr>
          <p:cNvCxnSpPr>
            <a:cxnSpLocks/>
            <a:stCxn id="31" idx="3"/>
            <a:endCxn id="37" idx="1"/>
          </p:cNvCxnSpPr>
          <p:nvPr/>
        </p:nvCxnSpPr>
        <p:spPr>
          <a:xfrm>
            <a:off x="3378225" y="2404317"/>
            <a:ext cx="1348825" cy="941583"/>
          </a:xfrm>
          <a:prstGeom prst="curvedConnector3">
            <a:avLst>
              <a:gd name="adj1" fmla="val 50000"/>
            </a:avLst>
          </a:prstGeom>
          <a:noFill/>
          <a:ln w="19050" cap="flat" cmpd="sng">
            <a:solidFill>
              <a:schemeClr val="dk2"/>
            </a:solidFill>
            <a:prstDash val="solid"/>
            <a:round/>
            <a:headEnd type="none" w="med" len="med"/>
            <a:tailEnd type="triangle" w="med" len="med"/>
          </a:ln>
        </p:spPr>
      </p:cxnSp>
      <p:sp>
        <p:nvSpPr>
          <p:cNvPr id="236" name="Google Shape;236;g7b064de3d2_0_378"/>
          <p:cNvSpPr/>
          <p:nvPr/>
        </p:nvSpPr>
        <p:spPr>
          <a:xfrm>
            <a:off x="364838" y="1350638"/>
            <a:ext cx="4126800" cy="1995300"/>
          </a:xfrm>
          <a:prstGeom prst="rect">
            <a:avLst/>
          </a:prstGeom>
          <a:solidFill>
            <a:srgbClr val="FFFFFF">
              <a:alpha val="72070"/>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267;gd62ba58276_0_122" descr="Green Tick Checkmark Vector Icon For Checkbox Marker Symbol Stock  Illustration - Download Image Now - iStock">
            <a:extLst>
              <a:ext uri="{FF2B5EF4-FFF2-40B4-BE49-F238E27FC236}">
                <a16:creationId xmlns:a16="http://schemas.microsoft.com/office/drawing/2014/main" id="{7E565D7A-B9CB-4AF9-BE7E-CDAA50D90700}"/>
              </a:ext>
            </a:extLst>
          </p:cNvPr>
          <p:cNvPicPr preferRelativeResize="0"/>
          <p:nvPr/>
        </p:nvPicPr>
        <p:blipFill rotWithShape="1">
          <a:blip r:embed="rId3">
            <a:alphaModFix/>
          </a:blip>
          <a:srcRect l="27984" t="25000" r="27454" b="25436"/>
          <a:stretch/>
        </p:blipFill>
        <p:spPr>
          <a:xfrm>
            <a:off x="7920550" y="5308032"/>
            <a:ext cx="291661" cy="324388"/>
          </a:xfrm>
          <a:prstGeom prst="rect">
            <a:avLst/>
          </a:prstGeom>
          <a:noFill/>
          <a:ln>
            <a:noFill/>
          </a:ln>
        </p:spPr>
      </p:pic>
      <p:sp>
        <p:nvSpPr>
          <p:cNvPr id="48" name="Google Shape;268;gd62ba58276_0_122">
            <a:extLst>
              <a:ext uri="{FF2B5EF4-FFF2-40B4-BE49-F238E27FC236}">
                <a16:creationId xmlns:a16="http://schemas.microsoft.com/office/drawing/2014/main" id="{9CDDCE7A-77BA-4769-8111-3676421EF425}"/>
              </a:ext>
            </a:extLst>
          </p:cNvPr>
          <p:cNvSpPr txBox="1">
            <a:spLocks/>
          </p:cNvSpPr>
          <p:nvPr/>
        </p:nvSpPr>
        <p:spPr>
          <a:xfrm>
            <a:off x="8288400" y="5234038"/>
            <a:ext cx="6551700" cy="443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0000"/>
              </a:buClr>
              <a:buSzPts val="4000"/>
              <a:buFont typeface="Arial"/>
              <a:buNone/>
            </a:pPr>
            <a:r>
              <a:rPr lang="en-US" sz="2500">
                <a:solidFill>
                  <a:srgbClr val="000000"/>
                </a:solidFill>
                <a:latin typeface="Source Sans Pro"/>
                <a:ea typeface="Source Sans Pro"/>
                <a:cs typeface="Source Sans Pro"/>
                <a:sym typeface="Source Sans Pro"/>
              </a:rPr>
              <a:t>Follow system-level goals</a:t>
            </a:r>
            <a:endParaRPr lang="en-US" sz="2500" dirty="0">
              <a:solidFill>
                <a:srgbClr val="000000"/>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910193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cxnSp>
        <p:nvCxnSpPr>
          <p:cNvPr id="209" name="Google Shape;209;g7b064de3d2_0_378"/>
          <p:cNvCxnSpPr>
            <a:cxnSpLocks/>
            <a:stCxn id="35" idx="3"/>
          </p:cNvCxnSpPr>
          <p:nvPr/>
        </p:nvCxnSpPr>
        <p:spPr>
          <a:xfrm flipV="1">
            <a:off x="3405807" y="3345976"/>
            <a:ext cx="1321368" cy="1213182"/>
          </a:xfrm>
          <a:prstGeom prst="curvedConnector3">
            <a:avLst>
              <a:gd name="adj1" fmla="val 50000"/>
            </a:avLst>
          </a:prstGeom>
          <a:noFill/>
          <a:ln w="19050" cap="flat" cmpd="sng">
            <a:solidFill>
              <a:schemeClr val="dk2"/>
            </a:solidFill>
            <a:prstDash val="solid"/>
            <a:round/>
            <a:headEnd type="none" w="med" len="med"/>
            <a:tailEnd type="triangle" w="med" len="med"/>
          </a:ln>
        </p:spPr>
      </p:cxnSp>
      <p:sp>
        <p:nvSpPr>
          <p:cNvPr id="212" name="Google Shape;212;g7b064de3d2_0_378"/>
          <p:cNvSpPr txBox="1">
            <a:spLocks noGrp="1"/>
          </p:cNvSpPr>
          <p:nvPr>
            <p:ph type="body" idx="1"/>
          </p:nvPr>
        </p:nvSpPr>
        <p:spPr>
          <a:xfrm>
            <a:off x="838200" y="7509970"/>
            <a:ext cx="10515600" cy="46674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None/>
            </a:pPr>
            <a:r>
              <a:rPr lang="en-US" sz="2400">
                <a:solidFill>
                  <a:srgbClr val="000000"/>
                </a:solidFill>
              </a:rPr>
              <a:t>Exemplar based methods condition the response generation on strategically chosen responses.</a:t>
            </a:r>
            <a:endParaRPr sz="2400"/>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a:p>
            <a:pPr marL="228600" lvl="0" indent="-228600" algn="l" rtl="0">
              <a:lnSpc>
                <a:spcPct val="100000"/>
              </a:lnSpc>
              <a:spcBef>
                <a:spcPts val="1000"/>
              </a:spcBef>
              <a:spcAft>
                <a:spcPts val="0"/>
              </a:spcAft>
              <a:buClr>
                <a:srgbClr val="000000"/>
              </a:buClr>
              <a:buSzPts val="2400"/>
              <a:buChar char="•"/>
            </a:pPr>
            <a:r>
              <a:rPr lang="en-US" sz="2400">
                <a:solidFill>
                  <a:srgbClr val="000000"/>
                </a:solidFill>
              </a:rPr>
              <a:t>Exemplar based approaches:</a:t>
            </a:r>
            <a:endParaRPr sz="2400"/>
          </a:p>
          <a:p>
            <a:pPr marL="685800" lvl="1" indent="-228600" algn="l" rtl="0">
              <a:lnSpc>
                <a:spcPct val="100000"/>
              </a:lnSpc>
              <a:spcBef>
                <a:spcPts val="500"/>
              </a:spcBef>
              <a:spcAft>
                <a:spcPts val="0"/>
              </a:spcAft>
              <a:buClr>
                <a:srgbClr val="000000"/>
              </a:buClr>
              <a:buSzPts val="2400"/>
              <a:buChar char="•"/>
            </a:pPr>
            <a:r>
              <a:rPr lang="en-US">
                <a:solidFill>
                  <a:srgbClr val="000000"/>
                </a:solidFill>
              </a:rPr>
              <a:t>Do not require manually labeling vast amounts of data</a:t>
            </a:r>
            <a:endParaRPr/>
          </a:p>
          <a:p>
            <a:pPr marL="685800" lvl="1" indent="-228600" algn="l" rtl="0">
              <a:lnSpc>
                <a:spcPct val="100000"/>
              </a:lnSpc>
              <a:spcBef>
                <a:spcPts val="500"/>
              </a:spcBef>
              <a:spcAft>
                <a:spcPts val="0"/>
              </a:spcAft>
              <a:buClr>
                <a:srgbClr val="000000"/>
              </a:buClr>
              <a:buSzPts val="2400"/>
              <a:buChar char="•"/>
            </a:pPr>
            <a:r>
              <a:rPr lang="en-US">
                <a:solidFill>
                  <a:srgbClr val="000000"/>
                </a:solidFill>
              </a:rPr>
              <a:t>Allow finer control over the generation </a:t>
            </a:r>
            <a:endParaRPr/>
          </a:p>
          <a:p>
            <a:pPr marL="685800" lvl="1" indent="-228600" algn="l" rtl="0">
              <a:lnSpc>
                <a:spcPct val="100000"/>
              </a:lnSpc>
              <a:spcBef>
                <a:spcPts val="500"/>
              </a:spcBef>
              <a:spcAft>
                <a:spcPts val="0"/>
              </a:spcAft>
              <a:buClr>
                <a:srgbClr val="000000"/>
              </a:buClr>
              <a:buSzPts val="2400"/>
              <a:buChar char="•"/>
            </a:pPr>
            <a:r>
              <a:rPr lang="en-US">
                <a:solidFill>
                  <a:srgbClr val="000000"/>
                </a:solidFill>
              </a:rPr>
              <a:t>Allow addressing discourse-level goals to fit new dialogue contexts.</a:t>
            </a:r>
            <a:endParaRPr/>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a:p>
            <a:pPr marL="228600" lvl="0" indent="-76200" algn="l" rtl="0">
              <a:lnSpc>
                <a:spcPct val="100000"/>
              </a:lnSpc>
              <a:spcBef>
                <a:spcPts val="1000"/>
              </a:spcBef>
              <a:spcAft>
                <a:spcPts val="0"/>
              </a:spcAft>
              <a:buClr>
                <a:schemeClr val="dk1"/>
              </a:buClr>
              <a:buSzPts val="2400"/>
              <a:buNone/>
            </a:pPr>
            <a:endParaRPr sz="2400">
              <a:solidFill>
                <a:srgbClr val="000000"/>
              </a:solidFill>
            </a:endParaRPr>
          </a:p>
        </p:txBody>
      </p:sp>
      <p:sp>
        <p:nvSpPr>
          <p:cNvPr id="213" name="Google Shape;213;g7b064de3d2_0_378"/>
          <p:cNvSpPr txBox="1">
            <a:spLocks noGrp="1"/>
          </p:cNvSpPr>
          <p:nvPr>
            <p:ph type="sldNum" idx="12"/>
          </p:nvPr>
        </p:nvSpPr>
        <p:spPr>
          <a:xfrm>
            <a:off x="8610600" y="12124775"/>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214" name="Google Shape;214;g7b064de3d2_0_378"/>
          <p:cNvSpPr/>
          <p:nvPr/>
        </p:nvSpPr>
        <p:spPr>
          <a:xfrm>
            <a:off x="2465990" y="8511624"/>
            <a:ext cx="1765800" cy="5802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Dialogue context</a:t>
            </a:r>
            <a:endParaRPr sz="1800">
              <a:solidFill>
                <a:schemeClr val="lt1"/>
              </a:solidFill>
              <a:latin typeface="Calibri"/>
              <a:ea typeface="Calibri"/>
              <a:cs typeface="Calibri"/>
              <a:sym typeface="Calibri"/>
            </a:endParaRPr>
          </a:p>
        </p:txBody>
      </p:sp>
      <p:sp>
        <p:nvSpPr>
          <p:cNvPr id="215" name="Google Shape;215;g7b064de3d2_0_378"/>
          <p:cNvSpPr/>
          <p:nvPr/>
        </p:nvSpPr>
        <p:spPr>
          <a:xfrm>
            <a:off x="2496207" y="9590417"/>
            <a:ext cx="1765800" cy="5802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Exemplar Response</a:t>
            </a:r>
            <a:endParaRPr/>
          </a:p>
        </p:txBody>
      </p:sp>
      <p:sp>
        <p:nvSpPr>
          <p:cNvPr id="216" name="Google Shape;216;g7b064de3d2_0_378"/>
          <p:cNvSpPr/>
          <p:nvPr/>
        </p:nvSpPr>
        <p:spPr>
          <a:xfrm>
            <a:off x="4801916" y="8617157"/>
            <a:ext cx="1689600" cy="1398600"/>
          </a:xfrm>
          <a:prstGeom prst="rightArrowCallout">
            <a:avLst>
              <a:gd name="adj1" fmla="val 25000"/>
              <a:gd name="adj2" fmla="val 25000"/>
              <a:gd name="adj3" fmla="val 25000"/>
              <a:gd name="adj4" fmla="val 6497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Dialogue model</a:t>
            </a:r>
            <a:endParaRPr sz="1800">
              <a:solidFill>
                <a:schemeClr val="lt1"/>
              </a:solidFill>
              <a:latin typeface="Calibri"/>
              <a:ea typeface="Calibri"/>
              <a:cs typeface="Calibri"/>
              <a:sym typeface="Calibri"/>
            </a:endParaRPr>
          </a:p>
        </p:txBody>
      </p:sp>
      <p:sp>
        <p:nvSpPr>
          <p:cNvPr id="217" name="Google Shape;217;g7b064de3d2_0_378"/>
          <p:cNvSpPr/>
          <p:nvPr/>
        </p:nvSpPr>
        <p:spPr>
          <a:xfrm>
            <a:off x="6861943" y="8978924"/>
            <a:ext cx="2614500" cy="708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Exemplar conditioned Response</a:t>
            </a:r>
            <a:endParaRPr sz="1800">
              <a:solidFill>
                <a:schemeClr val="lt1"/>
              </a:solidFill>
              <a:latin typeface="Calibri"/>
              <a:ea typeface="Calibri"/>
              <a:cs typeface="Calibri"/>
              <a:sym typeface="Calibri"/>
            </a:endParaRPr>
          </a:p>
        </p:txBody>
      </p:sp>
      <p:sp>
        <p:nvSpPr>
          <p:cNvPr id="218" name="Google Shape;218;g7b064de3d2_0_378"/>
          <p:cNvSpPr/>
          <p:nvPr/>
        </p:nvSpPr>
        <p:spPr>
          <a:xfrm>
            <a:off x="3174124" y="9118617"/>
            <a:ext cx="409800" cy="395700"/>
          </a:xfrm>
          <a:prstGeom prst="mathPlus">
            <a:avLst>
              <a:gd name="adj1" fmla="val 2352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9" name="Google Shape;219;g7b064de3d2_0_378" descr="Green Tick Checkmark Vector Icon For Checkbox Marker Symbol Stock  Illustration - Download Image Now - iStock"/>
          <p:cNvPicPr preferRelativeResize="0"/>
          <p:nvPr/>
        </p:nvPicPr>
        <p:blipFill rotWithShape="1">
          <a:blip r:embed="rId3">
            <a:alphaModFix/>
          </a:blip>
          <a:srcRect l="27984" t="25000" r="27454" b="25436"/>
          <a:stretch/>
        </p:blipFill>
        <p:spPr>
          <a:xfrm>
            <a:off x="1282262" y="10873482"/>
            <a:ext cx="291661" cy="324388"/>
          </a:xfrm>
          <a:prstGeom prst="rect">
            <a:avLst/>
          </a:prstGeom>
          <a:noFill/>
          <a:ln>
            <a:noFill/>
          </a:ln>
        </p:spPr>
      </p:pic>
      <p:pic>
        <p:nvPicPr>
          <p:cNvPr id="220" name="Google Shape;220;g7b064de3d2_0_378" descr="Green Tick Checkmark Vector Icon For Checkbox Marker Symbol Stock  Illustration - Download Image Now - iStock"/>
          <p:cNvPicPr preferRelativeResize="0"/>
          <p:nvPr/>
        </p:nvPicPr>
        <p:blipFill rotWithShape="1">
          <a:blip r:embed="rId3">
            <a:alphaModFix/>
          </a:blip>
          <a:srcRect l="27984" t="25000" r="27454" b="25436"/>
          <a:stretch/>
        </p:blipFill>
        <p:spPr>
          <a:xfrm>
            <a:off x="1277009" y="11330680"/>
            <a:ext cx="291661" cy="324388"/>
          </a:xfrm>
          <a:prstGeom prst="rect">
            <a:avLst/>
          </a:prstGeom>
          <a:noFill/>
          <a:ln>
            <a:noFill/>
          </a:ln>
        </p:spPr>
      </p:pic>
      <p:pic>
        <p:nvPicPr>
          <p:cNvPr id="221" name="Google Shape;221;g7b064de3d2_0_378" descr="Green Tick Checkmark Vector Icon For Checkbox Marker Symbol Stock  Illustration - Download Image Now - iStock"/>
          <p:cNvPicPr preferRelativeResize="0"/>
          <p:nvPr/>
        </p:nvPicPr>
        <p:blipFill rotWithShape="1">
          <a:blip r:embed="rId3">
            <a:alphaModFix/>
          </a:blip>
          <a:srcRect l="27984" t="25000" r="27454" b="25436"/>
          <a:stretch/>
        </p:blipFill>
        <p:spPr>
          <a:xfrm>
            <a:off x="1270437" y="11766837"/>
            <a:ext cx="291661" cy="324388"/>
          </a:xfrm>
          <a:prstGeom prst="rect">
            <a:avLst/>
          </a:prstGeom>
          <a:noFill/>
          <a:ln>
            <a:noFill/>
          </a:ln>
        </p:spPr>
      </p:pic>
      <p:sp>
        <p:nvSpPr>
          <p:cNvPr id="226" name="Google Shape;226;g7b064de3d2_0_378"/>
          <p:cNvSpPr txBox="1">
            <a:spLocks noGrp="1"/>
          </p:cNvSpPr>
          <p:nvPr>
            <p:ph type="ctrTitle" idx="4294967295"/>
          </p:nvPr>
        </p:nvSpPr>
        <p:spPr>
          <a:xfrm>
            <a:off x="7692075" y="2991600"/>
            <a:ext cx="4257900" cy="70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Exemplar-Driven Response</a:t>
            </a:r>
            <a:endParaRPr sz="2700">
              <a:solidFill>
                <a:srgbClr val="000000"/>
              </a:solidFill>
              <a:latin typeface="Source Sans Pro SemiBold"/>
              <a:ea typeface="Source Sans Pro SemiBold"/>
              <a:cs typeface="Source Sans Pro SemiBold"/>
              <a:sym typeface="Source Sans Pro SemiBold"/>
            </a:endParaRPr>
          </a:p>
        </p:txBody>
      </p:sp>
      <p:cxnSp>
        <p:nvCxnSpPr>
          <p:cNvPr id="227" name="Google Shape;227;g7b064de3d2_0_378"/>
          <p:cNvCxnSpPr>
            <a:cxnSpLocks/>
            <a:endCxn id="226" idx="1"/>
          </p:cNvCxnSpPr>
          <p:nvPr/>
        </p:nvCxnSpPr>
        <p:spPr>
          <a:xfrm>
            <a:off x="7221250" y="3345900"/>
            <a:ext cx="470700" cy="0"/>
          </a:xfrm>
          <a:prstGeom prst="straightConnector1">
            <a:avLst/>
          </a:prstGeom>
          <a:noFill/>
          <a:ln w="19050" cap="flat" cmpd="sng">
            <a:solidFill>
              <a:schemeClr val="dk2"/>
            </a:solidFill>
            <a:prstDash val="solid"/>
            <a:round/>
            <a:headEnd type="none" w="med" len="med"/>
            <a:tailEnd type="triangle" w="med" len="med"/>
          </a:ln>
        </p:spPr>
      </p:cxnSp>
      <p:pic>
        <p:nvPicPr>
          <p:cNvPr id="228" name="Google Shape;228;g7b064de3d2_0_378"/>
          <p:cNvPicPr preferRelativeResize="0"/>
          <p:nvPr/>
        </p:nvPicPr>
        <p:blipFill>
          <a:blip r:embed="rId4">
            <a:alphaModFix/>
          </a:blip>
          <a:stretch>
            <a:fillRect/>
          </a:stretch>
        </p:blipFill>
        <p:spPr>
          <a:xfrm>
            <a:off x="11587998" y="7358500"/>
            <a:ext cx="443400" cy="443400"/>
          </a:xfrm>
          <a:prstGeom prst="rect">
            <a:avLst/>
          </a:prstGeom>
          <a:noFill/>
          <a:ln>
            <a:noFill/>
          </a:ln>
        </p:spPr>
      </p:pic>
      <p:sp>
        <p:nvSpPr>
          <p:cNvPr id="229" name="Google Shape;229;g7b064de3d2_0_378"/>
          <p:cNvSpPr/>
          <p:nvPr/>
        </p:nvSpPr>
        <p:spPr>
          <a:xfrm>
            <a:off x="9405300" y="7175500"/>
            <a:ext cx="2077800" cy="80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Source Sans Pro"/>
                <a:ea typeface="Source Sans Pro"/>
                <a:cs typeface="Source Sans Pro"/>
                <a:sym typeface="Source Sans Pro"/>
              </a:rPr>
              <a:t>Have you been excited to drive to London in the past?</a:t>
            </a:r>
            <a:endParaRPr sz="1700">
              <a:latin typeface="Source Sans Pro"/>
              <a:ea typeface="Source Sans Pro"/>
              <a:cs typeface="Source Sans Pro"/>
              <a:sym typeface="Source Sans Pro"/>
            </a:endParaRPr>
          </a:p>
        </p:txBody>
      </p:sp>
      <p:pic>
        <p:nvPicPr>
          <p:cNvPr id="230" name="Google Shape;230;g7b064de3d2_0_378"/>
          <p:cNvPicPr preferRelativeResize="0"/>
          <p:nvPr/>
        </p:nvPicPr>
        <p:blipFill>
          <a:blip r:embed="rId4">
            <a:alphaModFix/>
          </a:blip>
          <a:stretch>
            <a:fillRect/>
          </a:stretch>
        </p:blipFill>
        <p:spPr>
          <a:xfrm>
            <a:off x="10690673" y="3883200"/>
            <a:ext cx="443400" cy="443400"/>
          </a:xfrm>
          <a:prstGeom prst="rect">
            <a:avLst/>
          </a:prstGeom>
          <a:noFill/>
          <a:ln>
            <a:noFill/>
          </a:ln>
        </p:spPr>
      </p:pic>
      <p:sp>
        <p:nvSpPr>
          <p:cNvPr id="231" name="Google Shape;231;g7b064de3d2_0_378"/>
          <p:cNvSpPr/>
          <p:nvPr/>
        </p:nvSpPr>
        <p:spPr>
          <a:xfrm>
            <a:off x="8507975" y="3700200"/>
            <a:ext cx="2077800" cy="80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Source Sans Pro"/>
                <a:ea typeface="Source Sans Pro"/>
                <a:cs typeface="Source Sans Pro"/>
                <a:sym typeface="Source Sans Pro"/>
              </a:rPr>
              <a:t>Have you ever been nervous about flying in the past?</a:t>
            </a:r>
            <a:endParaRPr sz="1700">
              <a:latin typeface="Source Sans Pro"/>
              <a:ea typeface="Source Sans Pro"/>
              <a:cs typeface="Source Sans Pro"/>
              <a:sym typeface="Source Sans Pro"/>
            </a:endParaRPr>
          </a:p>
        </p:txBody>
      </p:sp>
      <p:sp>
        <p:nvSpPr>
          <p:cNvPr id="232" name="Google Shape;232;g7b064de3d2_0_37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Source Sans Pro SemiBold"/>
                <a:ea typeface="Source Sans Pro SemiBold"/>
                <a:cs typeface="Source Sans Pro SemiBold"/>
                <a:sym typeface="Source Sans Pro SemiBold"/>
              </a:rPr>
              <a:t>Control dialogue with </a:t>
            </a:r>
            <a:r>
              <a:rPr lang="en-US" i="1">
                <a:latin typeface="Source Sans Pro SemiBold"/>
                <a:ea typeface="Source Sans Pro SemiBold"/>
                <a:cs typeface="Source Sans Pro SemiBold"/>
                <a:sym typeface="Source Sans Pro SemiBold"/>
              </a:rPr>
              <a:t>exemplars</a:t>
            </a:r>
            <a:endParaRPr i="1">
              <a:latin typeface="Source Sans Pro SemiBold"/>
              <a:ea typeface="Source Sans Pro SemiBold"/>
              <a:cs typeface="Source Sans Pro SemiBold"/>
              <a:sym typeface="Source Sans Pro SemiBold"/>
            </a:endParaRPr>
          </a:p>
        </p:txBody>
      </p:sp>
      <p:pic>
        <p:nvPicPr>
          <p:cNvPr id="233" name="Google Shape;233;g7b064de3d2_0_378" descr="Green Tick Checkmark Vector Icon For Checkbox Marker Symbol Stock  Illustration - Download Image Now - iStock"/>
          <p:cNvPicPr preferRelativeResize="0"/>
          <p:nvPr/>
        </p:nvPicPr>
        <p:blipFill rotWithShape="1">
          <a:blip r:embed="rId3">
            <a:alphaModFix/>
          </a:blip>
          <a:srcRect l="27984" t="25000" r="27454" b="25436"/>
          <a:stretch/>
        </p:blipFill>
        <p:spPr>
          <a:xfrm>
            <a:off x="7920550" y="4788432"/>
            <a:ext cx="291661" cy="324388"/>
          </a:xfrm>
          <a:prstGeom prst="rect">
            <a:avLst/>
          </a:prstGeom>
          <a:noFill/>
          <a:ln>
            <a:noFill/>
          </a:ln>
        </p:spPr>
      </p:pic>
      <p:sp>
        <p:nvSpPr>
          <p:cNvPr id="234" name="Google Shape;234;g7b064de3d2_0_378"/>
          <p:cNvSpPr txBox="1">
            <a:spLocks noGrp="1"/>
          </p:cNvSpPr>
          <p:nvPr>
            <p:ph type="ctrTitle" idx="4294967295"/>
          </p:nvPr>
        </p:nvSpPr>
        <p:spPr>
          <a:xfrm>
            <a:off x="8288400" y="4714438"/>
            <a:ext cx="6551700" cy="44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000"/>
              <a:buFont typeface="Arial"/>
              <a:buNone/>
            </a:pPr>
            <a:r>
              <a:rPr lang="en-US" sz="2500">
                <a:solidFill>
                  <a:srgbClr val="000000"/>
                </a:solidFill>
                <a:latin typeface="Source Sans Pro"/>
                <a:ea typeface="Source Sans Pro"/>
                <a:cs typeface="Source Sans Pro"/>
                <a:sym typeface="Source Sans Pro"/>
              </a:rPr>
              <a:t>Coherent responses</a:t>
            </a:r>
            <a:endParaRPr sz="2500">
              <a:solidFill>
                <a:srgbClr val="000000"/>
              </a:solidFill>
              <a:latin typeface="Source Sans Pro"/>
              <a:ea typeface="Source Sans Pro"/>
              <a:cs typeface="Source Sans Pro"/>
              <a:sym typeface="Source Sans Pro"/>
            </a:endParaRPr>
          </a:p>
        </p:txBody>
      </p:sp>
      <p:sp>
        <p:nvSpPr>
          <p:cNvPr id="31" name="Google Shape;188;g7b064de3d2_0_326">
            <a:extLst>
              <a:ext uri="{FF2B5EF4-FFF2-40B4-BE49-F238E27FC236}">
                <a16:creationId xmlns:a16="http://schemas.microsoft.com/office/drawing/2014/main" id="{683DFBBE-8471-4B64-A637-7CF04116343B}"/>
              </a:ext>
            </a:extLst>
          </p:cNvPr>
          <p:cNvSpPr/>
          <p:nvPr/>
        </p:nvSpPr>
        <p:spPr>
          <a:xfrm>
            <a:off x="1559025" y="2079867"/>
            <a:ext cx="1819200" cy="6489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Source Sans Pro"/>
                <a:ea typeface="Source Sans Pro"/>
                <a:cs typeface="Source Sans Pro"/>
                <a:sym typeface="Source Sans Pro"/>
              </a:rPr>
              <a:t>I’m worried about flying to London!</a:t>
            </a:r>
            <a:endParaRPr sz="1700">
              <a:latin typeface="Source Sans Pro"/>
              <a:ea typeface="Source Sans Pro"/>
              <a:cs typeface="Source Sans Pro"/>
              <a:sym typeface="Source Sans Pro"/>
            </a:endParaRPr>
          </a:p>
        </p:txBody>
      </p:sp>
      <p:pic>
        <p:nvPicPr>
          <p:cNvPr id="32" name="Google Shape;189;g7b064de3d2_0_326">
            <a:extLst>
              <a:ext uri="{FF2B5EF4-FFF2-40B4-BE49-F238E27FC236}">
                <a16:creationId xmlns:a16="http://schemas.microsoft.com/office/drawing/2014/main" id="{3D6DF615-9FA5-4F11-916E-AC5F8C72F41B}"/>
              </a:ext>
            </a:extLst>
          </p:cNvPr>
          <p:cNvPicPr preferRelativeResize="0"/>
          <p:nvPr/>
        </p:nvPicPr>
        <p:blipFill>
          <a:blip r:embed="rId5">
            <a:alphaModFix/>
          </a:blip>
          <a:stretch>
            <a:fillRect/>
          </a:stretch>
        </p:blipFill>
        <p:spPr>
          <a:xfrm>
            <a:off x="1106350" y="2182605"/>
            <a:ext cx="443400" cy="443400"/>
          </a:xfrm>
          <a:prstGeom prst="rect">
            <a:avLst/>
          </a:prstGeom>
          <a:noFill/>
          <a:ln>
            <a:noFill/>
          </a:ln>
        </p:spPr>
      </p:pic>
      <p:sp>
        <p:nvSpPr>
          <p:cNvPr id="33" name="Google Shape;190;g7b064de3d2_0_326">
            <a:extLst>
              <a:ext uri="{FF2B5EF4-FFF2-40B4-BE49-F238E27FC236}">
                <a16:creationId xmlns:a16="http://schemas.microsoft.com/office/drawing/2014/main" id="{3595DA09-8C0B-48D5-BC3E-6F6D54249C77}"/>
              </a:ext>
            </a:extLst>
          </p:cNvPr>
          <p:cNvSpPr txBox="1">
            <a:spLocks/>
          </p:cNvSpPr>
          <p:nvPr/>
        </p:nvSpPr>
        <p:spPr>
          <a:xfrm>
            <a:off x="859375" y="1497705"/>
            <a:ext cx="2743200" cy="7086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Dialogue Context</a:t>
            </a:r>
            <a:endParaRPr lang="en-US" sz="2700">
              <a:solidFill>
                <a:srgbClr val="000000"/>
              </a:solidFill>
              <a:latin typeface="Source Sans Pro"/>
              <a:ea typeface="Source Sans Pro"/>
              <a:cs typeface="Source Sans Pro"/>
              <a:sym typeface="Source Sans Pro"/>
            </a:endParaRPr>
          </a:p>
        </p:txBody>
      </p:sp>
      <p:sp>
        <p:nvSpPr>
          <p:cNvPr id="34" name="Google Shape;191;g7b064de3d2_0_326">
            <a:extLst>
              <a:ext uri="{FF2B5EF4-FFF2-40B4-BE49-F238E27FC236}">
                <a16:creationId xmlns:a16="http://schemas.microsoft.com/office/drawing/2014/main" id="{4704997D-7D60-4ABB-BF16-3B605EC280B9}"/>
              </a:ext>
            </a:extLst>
          </p:cNvPr>
          <p:cNvSpPr txBox="1">
            <a:spLocks/>
          </p:cNvSpPr>
          <p:nvPr/>
        </p:nvSpPr>
        <p:spPr>
          <a:xfrm>
            <a:off x="892406" y="3369758"/>
            <a:ext cx="3055200" cy="708600"/>
          </a:xfrm>
          <a:prstGeom prst="rect">
            <a:avLst/>
          </a:prstGeom>
          <a:noFill/>
          <a:ln>
            <a:noFill/>
          </a:ln>
        </p:spPr>
        <p:txBody>
          <a:bodyPr spcFirstLastPara="1" wrap="square" lIns="91425" tIns="45700" rIns="91425" bIns="45700" anchor="t"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Exemplar Response</a:t>
            </a:r>
            <a:endParaRPr lang="en-US" sz="2700" dirty="0">
              <a:solidFill>
                <a:srgbClr val="000000"/>
              </a:solidFill>
              <a:latin typeface="Source Sans Pro"/>
              <a:ea typeface="Source Sans Pro"/>
              <a:cs typeface="Source Sans Pro"/>
              <a:sym typeface="Source Sans Pro"/>
            </a:endParaRPr>
          </a:p>
        </p:txBody>
      </p:sp>
      <p:sp>
        <p:nvSpPr>
          <p:cNvPr id="35" name="Google Shape;192;g7b064de3d2_0_326">
            <a:extLst>
              <a:ext uri="{FF2B5EF4-FFF2-40B4-BE49-F238E27FC236}">
                <a16:creationId xmlns:a16="http://schemas.microsoft.com/office/drawing/2014/main" id="{08B987AF-87DA-4562-8F36-11801C5A695A}"/>
              </a:ext>
            </a:extLst>
          </p:cNvPr>
          <p:cNvSpPr/>
          <p:nvPr/>
        </p:nvSpPr>
        <p:spPr>
          <a:xfrm>
            <a:off x="1586607" y="4154458"/>
            <a:ext cx="1819200" cy="80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Source Sans Pro"/>
                <a:ea typeface="Source Sans Pro"/>
                <a:cs typeface="Source Sans Pro"/>
                <a:sym typeface="Source Sans Pro"/>
              </a:rPr>
              <a:t>Have you been excited to bike to work in the past?</a:t>
            </a:r>
            <a:endParaRPr sz="1700">
              <a:latin typeface="Source Sans Pro"/>
              <a:ea typeface="Source Sans Pro"/>
              <a:cs typeface="Source Sans Pro"/>
              <a:sym typeface="Source Sans Pro"/>
            </a:endParaRPr>
          </a:p>
        </p:txBody>
      </p:sp>
      <p:pic>
        <p:nvPicPr>
          <p:cNvPr id="36" name="Google Shape;193;g7b064de3d2_0_326">
            <a:extLst>
              <a:ext uri="{FF2B5EF4-FFF2-40B4-BE49-F238E27FC236}">
                <a16:creationId xmlns:a16="http://schemas.microsoft.com/office/drawing/2014/main" id="{CAAE313A-C76D-4EC0-B0B6-3C1292F534BA}"/>
              </a:ext>
            </a:extLst>
          </p:cNvPr>
          <p:cNvPicPr preferRelativeResize="0"/>
          <p:nvPr/>
        </p:nvPicPr>
        <p:blipFill>
          <a:blip r:embed="rId6">
            <a:alphaModFix/>
          </a:blip>
          <a:stretch>
            <a:fillRect/>
          </a:stretch>
        </p:blipFill>
        <p:spPr>
          <a:xfrm>
            <a:off x="1123150" y="4124855"/>
            <a:ext cx="409800" cy="409800"/>
          </a:xfrm>
          <a:prstGeom prst="rect">
            <a:avLst/>
          </a:prstGeom>
          <a:noFill/>
          <a:ln>
            <a:noFill/>
          </a:ln>
        </p:spPr>
      </p:pic>
      <p:sp>
        <p:nvSpPr>
          <p:cNvPr id="37" name="Google Shape;194;g7b064de3d2_0_326">
            <a:extLst>
              <a:ext uri="{FF2B5EF4-FFF2-40B4-BE49-F238E27FC236}">
                <a16:creationId xmlns:a16="http://schemas.microsoft.com/office/drawing/2014/main" id="{30919A2A-F431-4EAA-8AF1-EBAB5F9EA56E}"/>
              </a:ext>
            </a:extLst>
          </p:cNvPr>
          <p:cNvSpPr txBox="1">
            <a:spLocks/>
          </p:cNvSpPr>
          <p:nvPr/>
        </p:nvSpPr>
        <p:spPr>
          <a:xfrm>
            <a:off x="4727050" y="2991600"/>
            <a:ext cx="2494200" cy="708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0000"/>
              </a:buClr>
              <a:buSzPts val="4000"/>
              <a:buFont typeface="Arial"/>
              <a:buNone/>
            </a:pPr>
            <a:r>
              <a:rPr lang="en-US" sz="2700">
                <a:solidFill>
                  <a:srgbClr val="000000"/>
                </a:solidFill>
                <a:latin typeface="Source Sans Pro SemiBold"/>
                <a:ea typeface="Source Sans Pro SemiBold"/>
                <a:cs typeface="Source Sans Pro SemiBold"/>
                <a:sym typeface="Source Sans Pro SemiBold"/>
              </a:rPr>
              <a:t>Dialogue Model</a:t>
            </a:r>
            <a:endParaRPr lang="en-US" sz="2700">
              <a:solidFill>
                <a:srgbClr val="000000"/>
              </a:solidFill>
              <a:latin typeface="Source Sans Pro"/>
              <a:ea typeface="Source Sans Pro"/>
              <a:cs typeface="Source Sans Pro"/>
              <a:sym typeface="Source Sans Pro"/>
            </a:endParaRPr>
          </a:p>
        </p:txBody>
      </p:sp>
      <p:cxnSp>
        <p:nvCxnSpPr>
          <p:cNvPr id="38" name="Google Shape;195;g7b064de3d2_0_326">
            <a:extLst>
              <a:ext uri="{FF2B5EF4-FFF2-40B4-BE49-F238E27FC236}">
                <a16:creationId xmlns:a16="http://schemas.microsoft.com/office/drawing/2014/main" id="{C79235C1-3B98-4E50-AB91-217F8110321C}"/>
              </a:ext>
            </a:extLst>
          </p:cNvPr>
          <p:cNvCxnSpPr>
            <a:cxnSpLocks/>
            <a:stCxn id="31" idx="3"/>
            <a:endCxn id="37" idx="1"/>
          </p:cNvCxnSpPr>
          <p:nvPr/>
        </p:nvCxnSpPr>
        <p:spPr>
          <a:xfrm>
            <a:off x="3378225" y="2404317"/>
            <a:ext cx="1348825" cy="941583"/>
          </a:xfrm>
          <a:prstGeom prst="curvedConnector3">
            <a:avLst>
              <a:gd name="adj1" fmla="val 50000"/>
            </a:avLst>
          </a:prstGeom>
          <a:noFill/>
          <a:ln w="19050" cap="flat" cmpd="sng">
            <a:solidFill>
              <a:schemeClr val="dk2"/>
            </a:solidFill>
            <a:prstDash val="solid"/>
            <a:round/>
            <a:headEnd type="none" w="med" len="med"/>
            <a:tailEnd type="triangle" w="med" len="med"/>
          </a:ln>
        </p:spPr>
      </p:cxnSp>
      <p:pic>
        <p:nvPicPr>
          <p:cNvPr id="47" name="Google Shape;267;gd62ba58276_0_122" descr="Green Tick Checkmark Vector Icon For Checkbox Marker Symbol Stock  Illustration - Download Image Now - iStock">
            <a:extLst>
              <a:ext uri="{FF2B5EF4-FFF2-40B4-BE49-F238E27FC236}">
                <a16:creationId xmlns:a16="http://schemas.microsoft.com/office/drawing/2014/main" id="{7E565D7A-B9CB-4AF9-BE7E-CDAA50D90700}"/>
              </a:ext>
            </a:extLst>
          </p:cNvPr>
          <p:cNvPicPr preferRelativeResize="0"/>
          <p:nvPr/>
        </p:nvPicPr>
        <p:blipFill rotWithShape="1">
          <a:blip r:embed="rId3">
            <a:alphaModFix/>
          </a:blip>
          <a:srcRect l="27984" t="25000" r="27454" b="25436"/>
          <a:stretch/>
        </p:blipFill>
        <p:spPr>
          <a:xfrm>
            <a:off x="7920550" y="5308032"/>
            <a:ext cx="291661" cy="324388"/>
          </a:xfrm>
          <a:prstGeom prst="rect">
            <a:avLst/>
          </a:prstGeom>
          <a:noFill/>
          <a:ln>
            <a:noFill/>
          </a:ln>
        </p:spPr>
      </p:pic>
      <p:sp>
        <p:nvSpPr>
          <p:cNvPr id="48" name="Google Shape;268;gd62ba58276_0_122">
            <a:extLst>
              <a:ext uri="{FF2B5EF4-FFF2-40B4-BE49-F238E27FC236}">
                <a16:creationId xmlns:a16="http://schemas.microsoft.com/office/drawing/2014/main" id="{9CDDCE7A-77BA-4769-8111-3676421EF425}"/>
              </a:ext>
            </a:extLst>
          </p:cNvPr>
          <p:cNvSpPr txBox="1">
            <a:spLocks/>
          </p:cNvSpPr>
          <p:nvPr/>
        </p:nvSpPr>
        <p:spPr>
          <a:xfrm>
            <a:off x="8288400" y="5234038"/>
            <a:ext cx="6551700" cy="443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0000"/>
              </a:buClr>
              <a:buSzPts val="4000"/>
              <a:buFont typeface="Arial"/>
              <a:buNone/>
            </a:pPr>
            <a:r>
              <a:rPr lang="en-US" sz="2500">
                <a:solidFill>
                  <a:srgbClr val="000000"/>
                </a:solidFill>
                <a:latin typeface="Source Sans Pro"/>
                <a:ea typeface="Source Sans Pro"/>
                <a:cs typeface="Source Sans Pro"/>
                <a:sym typeface="Source Sans Pro"/>
              </a:rPr>
              <a:t>Follow system-level goals</a:t>
            </a:r>
            <a:endParaRPr lang="en-US" sz="2500" dirty="0">
              <a:solidFill>
                <a:srgbClr val="000000"/>
              </a:solidFill>
              <a:latin typeface="Source Sans Pro"/>
              <a:ea typeface="Source Sans Pro"/>
              <a:cs typeface="Source Sans Pro"/>
              <a:sym typeface="Source Sans Pro"/>
            </a:endParaRPr>
          </a:p>
        </p:txBody>
      </p:sp>
      <p:pic>
        <p:nvPicPr>
          <p:cNvPr id="39" name="Google Shape;306;gd62ba58276_0_191" descr="Green Tick Checkmark Vector Icon For Checkbox Marker Symbol Stock  Illustration - Download Image Now - iStock">
            <a:extLst>
              <a:ext uri="{FF2B5EF4-FFF2-40B4-BE49-F238E27FC236}">
                <a16:creationId xmlns:a16="http://schemas.microsoft.com/office/drawing/2014/main" id="{4EED1790-DD70-4B54-AEB7-B6E928671056}"/>
              </a:ext>
            </a:extLst>
          </p:cNvPr>
          <p:cNvPicPr preferRelativeResize="0"/>
          <p:nvPr/>
        </p:nvPicPr>
        <p:blipFill rotWithShape="1">
          <a:blip r:embed="rId3">
            <a:alphaModFix/>
          </a:blip>
          <a:srcRect l="27984" t="25000" r="27454" b="25436"/>
          <a:stretch/>
        </p:blipFill>
        <p:spPr>
          <a:xfrm>
            <a:off x="7920550" y="5808657"/>
            <a:ext cx="291661" cy="324388"/>
          </a:xfrm>
          <a:prstGeom prst="rect">
            <a:avLst/>
          </a:prstGeom>
          <a:noFill/>
          <a:ln>
            <a:noFill/>
          </a:ln>
        </p:spPr>
      </p:pic>
      <p:sp>
        <p:nvSpPr>
          <p:cNvPr id="40" name="Google Shape;307;gd62ba58276_0_191">
            <a:extLst>
              <a:ext uri="{FF2B5EF4-FFF2-40B4-BE49-F238E27FC236}">
                <a16:creationId xmlns:a16="http://schemas.microsoft.com/office/drawing/2014/main" id="{AEEEE254-8410-4F71-82D4-F0098C867F6C}"/>
              </a:ext>
            </a:extLst>
          </p:cNvPr>
          <p:cNvSpPr txBox="1">
            <a:spLocks/>
          </p:cNvSpPr>
          <p:nvPr/>
        </p:nvSpPr>
        <p:spPr>
          <a:xfrm>
            <a:off x="8288400" y="5734663"/>
            <a:ext cx="6551700" cy="443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0000"/>
              </a:buClr>
              <a:buSzPts val="4000"/>
              <a:buFont typeface="Arial"/>
              <a:buNone/>
            </a:pPr>
            <a:r>
              <a:rPr lang="en-US" sz="2500">
                <a:solidFill>
                  <a:srgbClr val="000000"/>
                </a:solidFill>
                <a:highlight>
                  <a:srgbClr val="FFFFFF"/>
                </a:highlight>
                <a:latin typeface="Source Sans Pro"/>
                <a:ea typeface="Source Sans Pro"/>
                <a:cs typeface="Source Sans Pro"/>
                <a:sym typeface="Source Sans Pro"/>
              </a:rPr>
              <a:t>No explicit training labels</a:t>
            </a:r>
            <a:endParaRPr lang="en-US" sz="2500" dirty="0">
              <a:solidFill>
                <a:srgbClr val="000000"/>
              </a:solidFill>
              <a:highlight>
                <a:srgbClr val="FFFFFF"/>
              </a:highlight>
              <a:latin typeface="Source Sans Pro"/>
              <a:ea typeface="Source Sans Pro"/>
              <a:cs typeface="Source Sans Pro"/>
              <a:sym typeface="Source Sans Pro"/>
            </a:endParaRPr>
          </a:p>
        </p:txBody>
      </p:sp>
    </p:spTree>
    <p:extLst>
      <p:ext uri="{BB962C8B-B14F-4D97-AF65-F5344CB8AC3E}">
        <p14:creationId xmlns:p14="http://schemas.microsoft.com/office/powerpoint/2010/main" val="2430738955"/>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4266</Words>
  <Application>Microsoft Office PowerPoint</Application>
  <PresentationFormat>Widescreen</PresentationFormat>
  <Paragraphs>572</Paragraphs>
  <Slides>32</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Source Sans Pro SemiBold</vt:lpstr>
      <vt:lpstr>Source Sans Pro</vt:lpstr>
      <vt:lpstr>Open Sans SemiBold</vt:lpstr>
      <vt:lpstr>Calibri</vt:lpstr>
      <vt:lpstr>Arial</vt:lpstr>
      <vt:lpstr>Source Sans Pro Light</vt:lpstr>
      <vt:lpstr>Open Sans</vt:lpstr>
      <vt:lpstr>Office Theme</vt:lpstr>
      <vt:lpstr>Office Theme</vt:lpstr>
      <vt:lpstr>Controlling Dialogue Generation with Semantic Exemplars</vt:lpstr>
      <vt:lpstr>Background: Control in Dialogue</vt:lpstr>
      <vt:lpstr>Background: Control in Dialogue</vt:lpstr>
      <vt:lpstr>Background: Control in Dialogue</vt:lpstr>
      <vt:lpstr>Background: Control in Dialogue</vt:lpstr>
      <vt:lpstr>Dialogue Context</vt:lpstr>
      <vt:lpstr>Exemplar-Driven Response</vt:lpstr>
      <vt:lpstr>Exemplar-Driven Response</vt:lpstr>
      <vt:lpstr>Exemplar-Driven Response</vt:lpstr>
      <vt:lpstr>Dialogue Context</vt:lpstr>
      <vt:lpstr>Control dialogue with semantic exemplars</vt:lpstr>
      <vt:lpstr>Control dialogue with semantic exemplars</vt:lpstr>
      <vt:lpstr>Control dialogue with semantic exemplars</vt:lpstr>
      <vt:lpstr>Semantic Frames</vt:lpstr>
      <vt:lpstr>Semantic Frames</vt:lpstr>
      <vt:lpstr>Semantic Frames</vt:lpstr>
      <vt:lpstr>Dialogue Context</vt:lpstr>
      <vt:lpstr>Based on GPT-2 (substitutable with other language models)</vt:lpstr>
      <vt:lpstr>Adding Robustness</vt:lpstr>
      <vt:lpstr>Evaluations</vt:lpstr>
      <vt:lpstr>Retrieval  Retrieval-only baseline1 GPT-2-Gen Generative-only baseline2  LSTM-Tokens  Exemplar tokens with LSTM3 LSTM-Frames  Exemplar frames with LSTM  GPT-2-Tokens  Exemplar tokens with GPT-2 GPT-2-Frames (EDGE)  Exemplar frames with GPT-2  Human Human-written responses</vt:lpstr>
      <vt:lpstr>Evaluations: Open-Domain</vt:lpstr>
      <vt:lpstr>Results: Open-Domain</vt:lpstr>
      <vt:lpstr>Results: Open-Domain</vt:lpstr>
      <vt:lpstr>Results: Open-Domain</vt:lpstr>
      <vt:lpstr>Results: Open-Domain</vt:lpstr>
      <vt:lpstr>Results: Open-Domain</vt:lpstr>
      <vt:lpstr>Results: Open-Domain</vt:lpstr>
      <vt:lpstr>Evaluation: Scam Defense</vt:lpstr>
      <vt:lpstr>Results: Scam Defense</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Controlling Dialogue Generation with Semantic Exemplars</dc:title>
  <dc:creator>prakhar gupta</dc:creator>
  <cp:lastModifiedBy>Prakhar Gupta</cp:lastModifiedBy>
  <cp:revision>17</cp:revision>
  <dcterms:created xsi:type="dcterms:W3CDTF">2020-04-01T06:21:27Z</dcterms:created>
  <dcterms:modified xsi:type="dcterms:W3CDTF">2021-07-22T20:49:56Z</dcterms:modified>
</cp:coreProperties>
</file>